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48" r:id="rId2"/>
  </p:sldMasterIdLst>
  <p:notesMasterIdLst>
    <p:notesMasterId r:id="rId24"/>
  </p:notesMasterIdLst>
  <p:sldIdLst>
    <p:sldId id="256" r:id="rId3"/>
    <p:sldId id="262" r:id="rId4"/>
    <p:sldId id="270" r:id="rId5"/>
    <p:sldId id="264" r:id="rId6"/>
    <p:sldId id="265" r:id="rId7"/>
    <p:sldId id="266" r:id="rId8"/>
    <p:sldId id="267" r:id="rId9"/>
    <p:sldId id="268" r:id="rId10"/>
    <p:sldId id="269" r:id="rId11"/>
    <p:sldId id="272" r:id="rId12"/>
    <p:sldId id="271" r:id="rId13"/>
    <p:sldId id="275" r:id="rId14"/>
    <p:sldId id="274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FDD457-F265-4AF7-9FE9-5C33AE777852}" v="13" dt="2023-07-15T16:09:31.6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62" d="100"/>
          <a:sy n="62" d="100"/>
        </p:scale>
        <p:origin x="804" y="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984D0-BA71-3D46-86C7-9A14E45F0602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202D5-CF25-C74A-B832-FD2C31444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25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Superintendents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202D5-CF25-C74A-B832-FD2C314440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6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a26994f717_1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6" name="Google Shape;26;ga26994f71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6092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" name="Google Shape;24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4133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0712bde5a8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1" name="Google Shape;201;g20712bde5a8_0_5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Girl power club at Kirk Elementary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202D5-CF25-C74A-B832-FD2C314440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85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202D5-CF25-C74A-B832-FD2C314440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14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3 minutes to write down as many HUMAN story ideas you can think of – don’t think of HOW you tell the story, just what the story might be</a:t>
            </a:r>
          </a:p>
          <a:p>
            <a:r>
              <a:rPr lang="en-US" dirty="0"/>
              <a:t>Get people up and find someone you don’t know</a:t>
            </a:r>
          </a:p>
          <a:p>
            <a:r>
              <a:rPr lang="en-US" dirty="0"/>
              <a:t>Pair share for 3-5 minutes on how to tell the stories with the resources at your fingertips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202D5-CF25-C74A-B832-FD2C3144402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830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3 minutes to write down as many HUMAN story ideas you can think of – don’t think of HOW you tell the story, just what the story might be</a:t>
            </a:r>
          </a:p>
          <a:p>
            <a:r>
              <a:rPr lang="en-US" dirty="0"/>
              <a:t>Get people up and find someone you don’t know</a:t>
            </a:r>
          </a:p>
          <a:p>
            <a:r>
              <a:rPr lang="en-US" dirty="0"/>
              <a:t>Pair share for 3-5 minutes on how to tell the stories with the resources at your fingertips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202D5-CF25-C74A-B832-FD2C314440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60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rPr dirty="0"/>
              <a:t>Before I begin</a:t>
            </a:r>
          </a:p>
          <a:p>
            <a:pPr>
              <a:defRPr sz="1400"/>
            </a:pPr>
            <a:endParaRPr dirty="0"/>
          </a:p>
          <a:p>
            <a:pPr marL="220578" indent="-220578">
              <a:buSzPct val="100000"/>
              <a:buChar char="-"/>
              <a:defRPr sz="1400"/>
            </a:pPr>
            <a:r>
              <a:rPr dirty="0"/>
              <a:t>As schools understand the importance of engaging parents, each person and department is doing their own thing, Districts use one technology, sites use another, and classrooms yet another. </a:t>
            </a:r>
          </a:p>
          <a:p>
            <a:pPr marL="220578" indent="-220578">
              <a:buSzPct val="100000"/>
              <a:buChar char="-"/>
              <a:defRPr sz="1400"/>
            </a:pPr>
            <a:r>
              <a:rPr dirty="0"/>
              <a:t>Most of this technology is trying to get parents informed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Before I begin</a:t>
            </a:r>
            <a:endParaRPr sz="2200"/>
          </a:p>
          <a:p>
            <a:pPr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2200"/>
          </a:p>
          <a:p>
            <a:pPr marL="220576" indent="-220576">
              <a:lnSpc>
                <a:spcPct val="117999"/>
              </a:lnSpc>
              <a:buClr>
                <a:srgbClr val="000000"/>
              </a:buClr>
              <a:buSzPts val="1400"/>
              <a:buFont typeface="Helvetica Neue"/>
              <a:buChar char="-"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As schools understand the importance of engaging parents, each person and department is doing their own thing, Districts use one technology, sites use another, and classrooms yet another. </a:t>
            </a:r>
            <a:endParaRPr sz="2200"/>
          </a:p>
          <a:p>
            <a:pPr marL="220576" indent="-220576">
              <a:lnSpc>
                <a:spcPct val="117999"/>
              </a:lnSpc>
              <a:buClr>
                <a:srgbClr val="000000"/>
              </a:buClr>
              <a:buSzPts val="1400"/>
              <a:buFont typeface="Helvetica Neue"/>
              <a:buChar char="-"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Most of this technology is trying to get parents informed</a:t>
            </a:r>
          </a:p>
        </p:txBody>
      </p:sp>
    </p:spTree>
    <p:extLst>
      <p:ext uri="{BB962C8B-B14F-4D97-AF65-F5344CB8AC3E}">
        <p14:creationId xmlns:p14="http://schemas.microsoft.com/office/powerpoint/2010/main" val="3676714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baeb98b3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5" name="Google Shape;115;gbaeb98b371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400"/>
              <a:t>Before I begin</a:t>
            </a: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/>
          </a:p>
          <a:p>
            <a:pPr marL="220577" lvl="0" indent="-220577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-"/>
            </a:pPr>
            <a:r>
              <a:rPr lang="en-US" sz="1400"/>
              <a:t>As schools understand the importance of engaging parents, each person and department is doing their own thing, Districts use one technology, sites use another, and classrooms yet another. </a:t>
            </a:r>
            <a:endParaRPr/>
          </a:p>
          <a:p>
            <a:pPr marL="220577" lvl="0" indent="-220577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-"/>
            </a:pPr>
            <a:r>
              <a:rPr lang="en-US" sz="1400"/>
              <a:t>Most of this technology is trying to get parents informed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baeb98b371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6" name="Google Shape;126;gbaeb98b371_0_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400"/>
              <a:t>Before I begin</a:t>
            </a: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/>
          </a:p>
          <a:p>
            <a:pPr marL="220577" lvl="0" indent="-220577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-"/>
            </a:pPr>
            <a:r>
              <a:rPr lang="en-US" sz="1400"/>
              <a:t>As schools understand the importance of engaging parents, each person and department is doing their own thing, Districts use one technology, sites use another, and classrooms yet another. </a:t>
            </a:r>
            <a:endParaRPr/>
          </a:p>
          <a:p>
            <a:pPr marL="220577" lvl="0" indent="-220577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-"/>
            </a:pPr>
            <a:r>
              <a:rPr lang="en-US" sz="1400"/>
              <a:t>Most of this technology is trying to get parents informed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4AD0B4B-A190-C646-ADC3-A7D605D60E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96139" y="222426"/>
            <a:ext cx="8295860" cy="45250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D142E-2D8A-7943-96DE-CC1B9181D1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9536" y="4865412"/>
            <a:ext cx="11390869" cy="1074563"/>
          </a:xfrm>
        </p:spPr>
        <p:txBody>
          <a:bodyPr anchor="b"/>
          <a:lstStyle>
            <a:lvl1pPr algn="ctr">
              <a:defRPr sz="6000" b="0" i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A6AD36-6286-6642-8724-715926DDF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536" y="6147530"/>
            <a:ext cx="8365523" cy="6116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4F353-5C0E-CA48-A7BA-2DF7ACB6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47205" y="6257494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53B1D412-70C5-5B49-8867-1ED87E5B8D71}" type="datetime1">
              <a:rPr lang="en-US" smtClean="0"/>
              <a:t>7/18/2023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7E080E-47F6-4B48-8BBC-F2D598B522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9536" y="396737"/>
            <a:ext cx="2932777" cy="152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0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BB9BD0-E89C-D247-A482-C0710A74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3EBF9-0E7A-A44C-B022-429C61FF2BBD}" type="datetime1">
              <a:rPr lang="en-US" smtClean="0"/>
              <a:t>7/18/2023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7F5998-CDD2-F74B-B875-D08711023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B987F9-52C6-6848-B777-3C98C344C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0921D-563E-F641-A924-159F21C15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76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Image"/>
          <p:cNvSpPr>
            <a:spLocks noGrp="1"/>
          </p:cNvSpPr>
          <p:nvPr>
            <p:ph type="pic" sz="half" idx="13"/>
          </p:nvPr>
        </p:nvSpPr>
        <p:spPr>
          <a:xfrm>
            <a:off x="6582990" y="552450"/>
            <a:ext cx="4762501" cy="5753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25500" y="552450"/>
            <a:ext cx="5111750" cy="280670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5500" y="3422650"/>
            <a:ext cx="5111750" cy="2882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0" algn="ctr">
              <a:spcBef>
                <a:spcPts val="0"/>
              </a:spcBef>
              <a:buSzTx/>
              <a:buNone/>
              <a:defRPr sz="2200"/>
            </a:lvl2pPr>
            <a:lvl3pPr marL="0" indent="0" algn="ctr">
              <a:spcBef>
                <a:spcPts val="0"/>
              </a:spcBef>
              <a:buSzTx/>
              <a:buNone/>
              <a:defRPr sz="2200"/>
            </a:lvl3pPr>
            <a:lvl4pPr marL="0" indent="0" algn="ctr">
              <a:spcBef>
                <a:spcPts val="0"/>
              </a:spcBef>
              <a:buSzTx/>
              <a:buNone/>
              <a:defRPr sz="2200"/>
            </a:lvl4pPr>
            <a:lvl5pPr marL="0" indent="0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Image"/>
          <p:cNvSpPr>
            <a:spLocks noGrp="1"/>
          </p:cNvSpPr>
          <p:nvPr>
            <p:ph type="pic" sz="half" idx="13"/>
          </p:nvPr>
        </p:nvSpPr>
        <p:spPr>
          <a:xfrm>
            <a:off x="6584950" y="1619250"/>
            <a:ext cx="4762500" cy="46037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619250"/>
            <a:ext cx="5003800" cy="460375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2250"/>
            </a:lvl1pPr>
            <a:lvl2pPr marL="558800" indent="-279400">
              <a:spcBef>
                <a:spcPts val="2250"/>
              </a:spcBef>
              <a:defRPr sz="2250"/>
            </a:lvl2pPr>
            <a:lvl3pPr marL="838200" indent="-279400">
              <a:spcBef>
                <a:spcPts val="2250"/>
              </a:spcBef>
              <a:defRPr sz="2250"/>
            </a:lvl3pPr>
            <a:lvl4pPr marL="1117600" indent="-279400">
              <a:spcBef>
                <a:spcPts val="2250"/>
              </a:spcBef>
              <a:defRPr sz="2250"/>
            </a:lvl4pPr>
            <a:lvl5pPr marL="1397000" indent="-279400">
              <a:spcBef>
                <a:spcPts val="2250"/>
              </a:spcBef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7365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Image"/>
          <p:cNvSpPr>
            <a:spLocks noGrp="1"/>
          </p:cNvSpPr>
          <p:nvPr>
            <p:ph type="pic" sz="quarter" idx="13"/>
          </p:nvPr>
        </p:nvSpPr>
        <p:spPr>
          <a:xfrm>
            <a:off x="7880350" y="35242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4" name="Image"/>
          <p:cNvSpPr>
            <a:spLocks noGrp="1"/>
          </p:cNvSpPr>
          <p:nvPr>
            <p:ph type="pic" sz="quarter" idx="14"/>
          </p:nvPr>
        </p:nvSpPr>
        <p:spPr>
          <a:xfrm>
            <a:off x="7880350" y="5651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5" name="Image"/>
          <p:cNvSpPr>
            <a:spLocks noGrp="1"/>
          </p:cNvSpPr>
          <p:nvPr>
            <p:ph type="pic" idx="15"/>
          </p:nvPr>
        </p:nvSpPr>
        <p:spPr>
          <a:xfrm>
            <a:off x="603250" y="565150"/>
            <a:ext cx="708660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342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900">
                <a:latin typeface="+mn-lt"/>
                <a:ea typeface="+mn-ea"/>
                <a:cs typeface="+mn-cs"/>
                <a:sym typeface="Helvetica"/>
              </a:defRPr>
            </a:lvl1pPr>
            <a:lvl2pPr marL="549519" indent="-232019" algn="ctr">
              <a:spcBef>
                <a:spcPts val="0"/>
              </a:spcBef>
              <a:defRPr sz="1900">
                <a:latin typeface="+mn-lt"/>
                <a:ea typeface="+mn-ea"/>
                <a:cs typeface="+mn-cs"/>
                <a:sym typeface="Helvetica"/>
              </a:defRPr>
            </a:lvl2pPr>
            <a:lvl3pPr marL="867019" indent="-232019" algn="ctr">
              <a:spcBef>
                <a:spcPts val="0"/>
              </a:spcBef>
              <a:defRPr sz="1900">
                <a:latin typeface="+mn-lt"/>
                <a:ea typeface="+mn-ea"/>
                <a:cs typeface="+mn-cs"/>
                <a:sym typeface="Helvetica"/>
              </a:defRPr>
            </a:lvl3pPr>
            <a:lvl4pPr marL="1184519" indent="-232019" algn="ctr">
              <a:spcBef>
                <a:spcPts val="0"/>
              </a:spcBef>
              <a:defRPr sz="1900">
                <a:latin typeface="+mn-lt"/>
                <a:ea typeface="+mn-ea"/>
                <a:cs typeface="+mn-cs"/>
                <a:sym typeface="Helvetica"/>
              </a:defRPr>
            </a:lvl4pPr>
            <a:lvl5pPr marL="1502019" indent="-232019" algn="ctr">
              <a:spcBef>
                <a:spcPts val="0"/>
              </a:spcBef>
              <a:defRPr sz="19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1193800" y="3022600"/>
            <a:ext cx="9810750" cy="4445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</a:pPr>
            <a:endParaRPr/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A808B-0B69-FD41-BCAE-C244272AB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130" y="481914"/>
            <a:ext cx="11380572" cy="66726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B4784-F265-2C40-B7DA-EDE630ACD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29" y="1442566"/>
            <a:ext cx="11380573" cy="42216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EA16E-E41A-EE47-918F-00F1A9A0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35100" y="6356350"/>
            <a:ext cx="793750" cy="365125"/>
          </a:xfrm>
        </p:spPr>
        <p:txBody>
          <a:bodyPr/>
          <a:lstStyle/>
          <a:p>
            <a:fld id="{E20A94AC-1ED6-D340-B539-B2AFB63A5F56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09162-D780-6349-A820-E57DD15FC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3673C-2F9B-1249-936B-916006F31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2250" y="6087292"/>
            <a:ext cx="685800" cy="365125"/>
          </a:xfrm>
        </p:spPr>
        <p:txBody>
          <a:bodyPr/>
          <a:lstStyle>
            <a:lvl1pPr algn="ctr">
              <a:defRPr sz="2400" b="0">
                <a:solidFill>
                  <a:schemeClr val="bg1"/>
                </a:solidFill>
              </a:defRPr>
            </a:lvl1pPr>
          </a:lstStyle>
          <a:p>
            <a:fld id="{0910921D-563E-F641-A924-159F21C157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94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F5EF3-CFD8-754C-A0E7-A67EAAD6E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08000"/>
            <a:ext cx="11671300" cy="635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836466-F4AA-204E-9243-ACA4D362B8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000500" y="1295400"/>
            <a:ext cx="7899400" cy="441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0A9869-DCB4-8243-847B-9A25A5A8C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1" y="1295400"/>
            <a:ext cx="3543300" cy="4573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E9739B-36CD-CC4B-9B53-297992E48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24F50-F434-B046-82EB-E378056D49B4}" type="datetime1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FB2DA7-85FD-9049-9887-BC0B597E7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3EB02-4E4A-F044-B0C4-64F533573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0921D-563E-F641-A924-159F21C157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03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B816B-DC56-4B4F-BFB8-25B61AFC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508000"/>
            <a:ext cx="11506200" cy="6477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96750C-C36A-2F45-9A07-4E047D26B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211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23604-951E-734D-A014-9106828C6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6E84-406A-1947-9CA6-38FD89740803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C939A-BE82-BC48-94E7-BF41918A0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6A21B-9F65-5D40-A6A7-CD932E4E1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0921D-563E-F641-A924-159F21C157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535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B816B-DC56-4B4F-BFB8-25B61AFC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4813300"/>
            <a:ext cx="11506200" cy="61912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96750C-C36A-2F45-9A07-4E047D26B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25583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23604-951E-734D-A014-9106828C6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9B9BA-B73E-7D40-8938-6EAE53B9CBAB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C939A-BE82-BC48-94E7-BF41918A0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6A21B-9F65-5D40-A6A7-CD932E4E1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0921D-563E-F641-A924-159F21C15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86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8E14A-3A06-0B44-A572-801C4C69F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2C672-0A37-1243-A0C9-B57B7A7A9A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6400" y="1473201"/>
            <a:ext cx="3429000" cy="4343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2289A0-DCD4-5B41-8DD8-5E76995F0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02100" y="1473201"/>
            <a:ext cx="7251700" cy="4343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11039-FB7A-E547-A075-AAAB944DE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59BF-60BC-7D47-A13A-5834B6C96B3B}" type="datetime1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FD705C-8DB4-B24C-A983-609F95CA0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C5D489-C98C-6146-8DD5-DA96899B3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0921D-563E-F641-A924-159F21C15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24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33BF2-5FF0-9B40-A10B-16E5E0D2A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82600"/>
            <a:ext cx="11684000" cy="660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84DFC4-D1B1-6946-A27C-C6ECC33BD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382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A13C9A-AC21-E14B-96D8-876F76B664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621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5E20BF-098E-1549-B8B5-4269356A9B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382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3481BD-6EDC-2E4C-A02A-D1EBCFD080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621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55F761-37DA-C341-9868-27F9BB73C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17769-01B8-0E41-9DE9-1116B758F0EA}" type="datetime1">
              <a:rPr lang="en-US" smtClean="0"/>
              <a:t>7/18/2023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BEFAA4-F51B-8B43-BA41-9A6D35E64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02D5FD-A33C-E643-889E-1FCB44D07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0921D-563E-F641-A924-159F21C15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4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F078E-F2E8-4A4F-8A93-F9E37AB59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469900"/>
            <a:ext cx="114173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0ADCB4-E8F9-6A40-82DF-0813B03B6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66A64-691E-D343-AF7E-00A43203A315}" type="datetime1">
              <a:rPr lang="en-US" smtClean="0"/>
              <a:t>7/18/2023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FF3E84-9BF0-EB4D-AAC8-465A81943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19D77-3CEA-1240-AF4E-094F2822F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0921D-563E-F641-A924-159F21C15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35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A8915-AC2A-B342-B144-6A62A3299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20700"/>
            <a:ext cx="11607800" cy="590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786EA-1B40-0745-9F8C-970249B6C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295400"/>
            <a:ext cx="6172200" cy="45148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389F45-787E-6C48-AC3C-34E8803F8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066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0CD4D-77C8-BC44-A399-160103E71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A3265-077F-C946-AB80-7340A5762AA9}" type="datetime1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04574E-A6DB-9347-BE27-64DDBED2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188A31-5F81-EC4C-A912-36076E568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0921D-563E-F641-A924-159F21C15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27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4A4FE2-61EC-F642-B0EE-A59C22AF9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4699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0D061-44C0-764B-A549-73AE9C9D2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2869" y="6356350"/>
            <a:ext cx="7869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56B5B-3E32-8B4E-926B-262E1967C98E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A8E59-B374-5549-926F-24570647F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98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7E1B1-653C-DB4C-8A98-84F217477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089650"/>
            <a:ext cx="64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fld id="{0910921D-563E-F641-A924-159F21C157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59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61" r:id="rId4"/>
    <p:sldLayoutId id="2147483667" r:id="rId5"/>
    <p:sldLayoutId id="2147483662" r:id="rId6"/>
    <p:sldLayoutId id="2147483653" r:id="rId7"/>
    <p:sldLayoutId id="2147483663" r:id="rId8"/>
    <p:sldLayoutId id="2147483665" r:id="rId9"/>
    <p:sldLayoutId id="214748366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44550" y="47625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1619250"/>
            <a:ext cx="10502900" cy="460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26619" cy="656590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11" Type="http://schemas.openxmlformats.org/officeDocument/2006/relationships/image" Target="../media/image45.emf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vimeo.com/793467929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hyperlink" Target="https://www.facebook.com/fresnounifiedpage/posts/211418364776314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hyperlink" Target="https://vimeo.com/797798898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hyperlink" Target="https://magazine.fresnounified.org/faces-of-fresno-unified-fall-2022/0716959001667947993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magazine.fresnounified.org/faces-of-fresno-unified-fresno-unified-faces-graduation-edition-2023/0507945001688159743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magazine.fresnounified.org/faces-of-fresno-unified-spring-2023/071619200168193588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bc30.com/fresno-unified-school-district-bob-nelson-new-contract-signing-board-votes/12391940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hyperlink" Target="https://abc30.com/bullard-high-school-historically-black-colleges-and-universities-on-the-spot-acceptances-scholarships/12756209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hyperlink" Target="https://vimeo.com/548553611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3FFE3-DCD9-D94A-9702-54AD3F964E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Humanize Your District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C1695C-6ABF-7241-8BF4-28720CE39C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536" y="6011003"/>
            <a:ext cx="8365523" cy="611616"/>
          </a:xfrm>
        </p:spPr>
        <p:txBody>
          <a:bodyPr/>
          <a:lstStyle/>
          <a:p>
            <a:r>
              <a:rPr lang="en-US" dirty="0"/>
              <a:t>Council of Great City Schools – Public Relations Executives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29C57-1304-6C47-8DA4-C9D42BBAA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7/15/2023</a:t>
            </a:r>
          </a:p>
        </p:txBody>
      </p:sp>
    </p:spTree>
    <p:extLst>
      <p:ext uri="{BB962C8B-B14F-4D97-AF65-F5344CB8AC3E}">
        <p14:creationId xmlns:p14="http://schemas.microsoft.com/office/powerpoint/2010/main" val="1467890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C0098-3A63-82F3-88FC-5C30204C6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Things You Can Start NOW!</a:t>
            </a:r>
            <a:endParaRPr lang="en-US" dirty="0"/>
          </a:p>
        </p:txBody>
      </p:sp>
      <p:pic>
        <p:nvPicPr>
          <p:cNvPr id="9" name="Picture Placeholder 8" descr="A picture containing person, people, academic costume, dressed&#10;&#10;Description automatically generated">
            <a:extLst>
              <a:ext uri="{FF2B5EF4-FFF2-40B4-BE49-F238E27FC236}">
                <a16:creationId xmlns:a16="http://schemas.microsoft.com/office/drawing/2014/main" id="{35DDD250-E8C1-D122-AFB2-3BB5E122C3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6399" b="6399"/>
          <a:stretch>
            <a:fillRect/>
          </a:stretch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6D2B1-152F-2229-68E7-E3F10FCE2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1" y="1218406"/>
            <a:ext cx="3543300" cy="457358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900" dirty="0"/>
              <a:t>Bring a face and name to EVERY one of your communications – especially through ParentSquare!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dirty="0"/>
              <a:t>Don’t be afraid to be out there! Especially Superintendents, Assistant Superintendents, Cabinet Members, and Communications staff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dirty="0"/>
              <a:t>Consistency is key – everything doesn’t have to be elaborate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dirty="0"/>
              <a:t>BE WITH YOUR AUDIENCES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dirty="0"/>
              <a:t>Be authentically you and lead by example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1214F-EEA4-4681-3AF8-ACD7EA14F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94AC-1ED6-D340-B539-B2AFB63A5F56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61F01-9483-60B5-94C9-877EB2576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129EC-75D2-370A-CBF5-FBC4B636A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0921D-563E-F641-A924-159F21C1576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722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person, crowd&#10;&#10;Description automatically generated">
            <a:extLst>
              <a:ext uri="{FF2B5EF4-FFF2-40B4-BE49-F238E27FC236}">
                <a16:creationId xmlns:a16="http://schemas.microsoft.com/office/drawing/2014/main" id="{DD4FD7FB-CE78-9256-61D0-505E58E0C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6828E5-2C12-847E-16FE-E2F838A76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Brainstorming Exercise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14F384-F97A-C569-A794-D08073C40B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E20A94AC-1ED6-D340-B539-B2AFB63A5F56}" type="datetime1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7/18/2023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F4DD1-3D20-B321-5E0F-B4B43682C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457200"/>
            <a:endParaRPr lang="en-US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248A1-B0D4-04B2-6A9C-1FBCC0B3A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457200">
              <a:spcAft>
                <a:spcPts val="600"/>
              </a:spcAft>
            </a:pPr>
            <a:fld id="{0910921D-563E-F641-A924-159F21C15761}" type="slidenum">
              <a:rPr lang="en-US" sz="1200">
                <a:solidFill>
                  <a:srgbClr val="FFFFFF"/>
                </a:solidFill>
              </a:rPr>
              <a:pPr algn="r" defTabSz="457200">
                <a:spcAft>
                  <a:spcPts val="600"/>
                </a:spcAft>
              </a:pPr>
              <a:t>11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312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09170-A41C-2C6E-6909-67623F465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ParentSquare - Before &amp; After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4F886-7F07-B6A1-14FA-1660A3035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Spring Climate and Culture Survey</a:t>
            </a:r>
          </a:p>
          <a:p>
            <a:pPr lvl="1"/>
            <a:r>
              <a:rPr lang="en-US" dirty="0"/>
              <a:t>More than DOUBLED parent/family </a:t>
            </a:r>
            <a:r>
              <a:rPr lang="en-US"/>
              <a:t>participation year over year</a:t>
            </a:r>
            <a:endParaRPr lang="en-US" dirty="0"/>
          </a:p>
          <a:p>
            <a:r>
              <a:rPr lang="en-US" dirty="0"/>
              <a:t>Summer Camps Enrollment</a:t>
            </a:r>
          </a:p>
          <a:p>
            <a:pPr lvl="1"/>
            <a:r>
              <a:rPr lang="en-US" dirty="0"/>
              <a:t>30% increase in unique student enrollments</a:t>
            </a:r>
          </a:p>
          <a:p>
            <a:pPr lvl="1"/>
            <a:r>
              <a:rPr lang="en-US" dirty="0"/>
              <a:t>135% increase in foster/homeless youth enrollments</a:t>
            </a:r>
          </a:p>
          <a:p>
            <a:pPr lvl="1"/>
            <a:r>
              <a:rPr lang="en-US" dirty="0"/>
              <a:t>109% increase in students receiving specialized services enrollments</a:t>
            </a:r>
          </a:p>
          <a:p>
            <a:pPr lvl="1"/>
            <a:r>
              <a:rPr lang="en-US" dirty="0"/>
              <a:t>94% increase in EL student enrollments</a:t>
            </a:r>
          </a:p>
          <a:p>
            <a:pPr lvl="1"/>
            <a:r>
              <a:rPr lang="en-US" dirty="0"/>
              <a:t>23% increase in African American student enrollments</a:t>
            </a:r>
          </a:p>
          <a:p>
            <a:r>
              <a:rPr lang="en-US" dirty="0"/>
              <a:t>Scholarship Applications</a:t>
            </a:r>
          </a:p>
          <a:p>
            <a:pPr lvl="1"/>
            <a:r>
              <a:rPr lang="en-US" dirty="0"/>
              <a:t>114% increase in completed scholarship applications year over year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E2A55-DC5A-90BB-984D-810CDED28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94AC-1ED6-D340-B539-B2AFB63A5F56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F1E6D-8639-8F43-6CD9-E8B82E58F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B2458-78CF-7B4F-0121-37C10C409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0921D-563E-F641-A924-159F21C15761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434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picture containing person, grass, outdoor, child&#10;&#10;Description automatically generated">
            <a:extLst>
              <a:ext uri="{FF2B5EF4-FFF2-40B4-BE49-F238E27FC236}">
                <a16:creationId xmlns:a16="http://schemas.microsoft.com/office/drawing/2014/main" id="{6C537B8D-C916-4FD3-7CFC-08A22F4C0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89" b="123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6828E5-2C12-847E-16FE-E2F838A76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Questions?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14F384-F97A-C569-A794-D08073C40B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E20A94AC-1ED6-D340-B539-B2AFB63A5F56}" type="datetime1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7/18/2023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F4DD1-3D20-B321-5E0F-B4B43682C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457200"/>
            <a:endParaRPr lang="en-US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248A1-B0D4-04B2-6A9C-1FBCC0B3A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457200">
              <a:spcAft>
                <a:spcPts val="600"/>
              </a:spcAft>
            </a:pPr>
            <a:fld id="{0910921D-563E-F641-A924-159F21C15761}" type="slidenum">
              <a:rPr lang="en-US" sz="1200">
                <a:solidFill>
                  <a:srgbClr val="FFFFFF"/>
                </a:solidFill>
              </a:rPr>
              <a:pPr algn="r" defTabSz="457200">
                <a:spcAft>
                  <a:spcPts val="600"/>
                </a:spcAft>
              </a:pPr>
              <a:t>13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834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586" y="342706"/>
            <a:ext cx="6798470" cy="6764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13" y="951644"/>
            <a:ext cx="5420209" cy="735094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Unify All School Communication"/>
          <p:cNvSpPr txBox="1"/>
          <p:nvPr/>
        </p:nvSpPr>
        <p:spPr>
          <a:xfrm>
            <a:off x="424249" y="2683566"/>
            <a:ext cx="5927125" cy="2082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endParaRPr lang="en-US" sz="22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Impacting </a:t>
            </a: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</a:rPr>
              <a:t>student outcomes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by </a:t>
            </a:r>
          </a:p>
          <a:p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moving districts from</a:t>
            </a:r>
          </a:p>
          <a:p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 Mass Communication to </a:t>
            </a:r>
            <a:r>
              <a:rPr lang="en-US" sz="2200" b="1" dirty="0">
                <a:solidFill>
                  <a:schemeClr val="accent2"/>
                </a:solidFill>
              </a:rPr>
              <a:t>Mass</a:t>
            </a:r>
            <a:r>
              <a:rPr lang="en-US" sz="2200" b="1" dirty="0">
                <a:solidFill>
                  <a:srgbClr val="00B050"/>
                </a:solidFill>
              </a:rPr>
              <a:t> </a:t>
            </a:r>
            <a:r>
              <a:rPr lang="en-US" sz="2200" b="1" dirty="0">
                <a:solidFill>
                  <a:schemeClr val="accent2"/>
                </a:solidFill>
              </a:rPr>
              <a:t>Engagement</a:t>
            </a:r>
          </a:p>
          <a:p>
            <a:endParaRPr lang="en-US" sz="2200" b="1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Equity, Engagement, Oversight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1B1115-9207-444F-9349-5DA94D5BF4C8}"/>
              </a:ext>
            </a:extLst>
          </p:cNvPr>
          <p:cNvSpPr txBox="1"/>
          <p:nvPr/>
        </p:nvSpPr>
        <p:spPr>
          <a:xfrm>
            <a:off x="-516731" y="3185592"/>
            <a:ext cx="51329" cy="4360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54A0E9-712C-E645-A4A8-C77DCB947E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195" y="6204165"/>
            <a:ext cx="700861" cy="50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15174"/>
      </p:ext>
    </p:extLst>
  </p:cSld>
  <p:clrMapOvr>
    <a:masterClrMapping/>
  </p:clrMapOvr>
  <p:transition spd="med" advTm="2258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215;p6" descr="Google Shape;215;p6"/>
          <p:cNvPicPr>
            <a:picLocks noChangeAspect="1"/>
          </p:cNvPicPr>
          <p:nvPr/>
        </p:nvPicPr>
        <p:blipFill>
          <a:blip r:embed="rId3"/>
          <a:srcRect r="86446"/>
          <a:stretch>
            <a:fillRect/>
          </a:stretch>
        </p:blipFill>
        <p:spPr>
          <a:xfrm>
            <a:off x="502528" y="279940"/>
            <a:ext cx="496190" cy="500315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Google Shape;216;p6"/>
          <p:cNvSpPr txBox="1"/>
          <p:nvPr/>
        </p:nvSpPr>
        <p:spPr>
          <a:xfrm>
            <a:off x="1072673" y="408270"/>
            <a:ext cx="10760030" cy="243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r>
              <a:rPr lang="en-US" sz="1250" dirty="0">
                <a:solidFill>
                  <a:schemeClr val="accent2"/>
                </a:solidFill>
              </a:rPr>
              <a:t>The Challenge</a:t>
            </a:r>
            <a:endParaRPr sz="1250" dirty="0">
              <a:solidFill>
                <a:schemeClr val="accent2"/>
              </a:solidFill>
            </a:endParaRPr>
          </a:p>
        </p:txBody>
      </p:sp>
      <p:sp>
        <p:nvSpPr>
          <p:cNvPr id="131" name="Google Shape;108;g6492c7c95d_0_42"/>
          <p:cNvSpPr/>
          <p:nvPr/>
        </p:nvSpPr>
        <p:spPr>
          <a:xfrm>
            <a:off x="359653" y="944764"/>
            <a:ext cx="11473051" cy="1"/>
          </a:xfrm>
          <a:prstGeom prst="line">
            <a:avLst/>
          </a:prstGeom>
          <a:ln w="12700">
            <a:solidFill>
              <a:srgbClr val="E7E6E6"/>
            </a:solidFill>
            <a:miter lim="400000"/>
          </a:ln>
        </p:spPr>
        <p:txBody>
          <a:bodyPr lIns="22860" rIns="22860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endParaRPr sz="1250"/>
          </a:p>
        </p:txBody>
      </p:sp>
      <p:pic>
        <p:nvPicPr>
          <p:cNvPr id="132" name="d_LWk8l3ZbCpkv3bPESahfA5bN6YtcflDqC1jlBocJuiIkzeJX6Tx0vs_xWSO3Jwrr5Q7Du7abAJuciTcGoRS9lylLm1Px8IaI4-_N0Rtm20gzeAmMZPS6QPdp8Pic3HUrUGACWmYE8.png" descr="d_LWk8l3ZbCpkv3bPESahfA5bN6YtcflDqC1jlBocJuiIkzeJX6Tx0vs_xWSO3Jwrr5Q7Du7abAJuciTcGoRS9lylLm1Px8IaI4-_N0Rtm20gzeAmMZPS6QPdp8Pic3HUrUGACWmYE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692" y="780255"/>
            <a:ext cx="8932295" cy="61730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4372208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Google Shape;118;p12"/>
          <p:cNvCxnSpPr/>
          <p:nvPr/>
        </p:nvCxnSpPr>
        <p:spPr>
          <a:xfrm>
            <a:off x="359653" y="944764"/>
            <a:ext cx="11473050" cy="0"/>
          </a:xfrm>
          <a:prstGeom prst="straightConnector1">
            <a:avLst/>
          </a:prstGeom>
          <a:noFill/>
          <a:ln w="28575" cap="flat" cmpd="sng">
            <a:solidFill>
              <a:srgbClr val="BB619C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119" name="Google Shape;119;p12" descr="Picture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966" y="3623444"/>
            <a:ext cx="4772724" cy="2346589"/>
          </a:xfrm>
          <a:prstGeom prst="rect">
            <a:avLst/>
          </a:prstGeom>
          <a:noFill/>
          <a:ln>
            <a:noFill/>
          </a:ln>
          <a:effectLst>
            <a:reflection stA="50000" endPos="40000" fadeDir="5400012" sy="-100000" algn="bl" rotWithShape="0"/>
          </a:effectLst>
        </p:spPr>
      </p:pic>
      <p:sp>
        <p:nvSpPr>
          <p:cNvPr id="120" name="Google Shape;120;p12"/>
          <p:cNvSpPr txBox="1"/>
          <p:nvPr/>
        </p:nvSpPr>
        <p:spPr>
          <a:xfrm>
            <a:off x="923449" y="228472"/>
            <a:ext cx="10931550" cy="6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900"/>
              </a:buClr>
              <a:buSzPts val="7200"/>
              <a:buFont typeface="Proxima Nova"/>
              <a:buNone/>
            </a:pPr>
            <a:r>
              <a:rPr lang="en-US" sz="3600">
                <a:solidFill>
                  <a:srgbClr val="749F34"/>
                </a:solidFill>
                <a:latin typeface="Proxima Nova"/>
                <a:ea typeface="Proxima Nova"/>
                <a:cs typeface="Proxima Nova"/>
                <a:sym typeface="Proxima Nova"/>
              </a:rPr>
              <a:t>The Challenge</a:t>
            </a:r>
            <a:endParaRPr sz="700" b="0" i="0" u="none" strike="noStrike" cap="none">
              <a:solidFill>
                <a:srgbClr val="749F3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2" descr="Picture 5"/>
          <p:cNvPicPr preferRelativeResize="0"/>
          <p:nvPr/>
        </p:nvPicPr>
        <p:blipFill rotWithShape="1">
          <a:blip r:embed="rId4">
            <a:alphaModFix/>
          </a:blip>
          <a:srcRect r="86844"/>
          <a:stretch/>
        </p:blipFill>
        <p:spPr>
          <a:xfrm>
            <a:off x="359654" y="279967"/>
            <a:ext cx="481589" cy="50031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2"/>
          <p:cNvSpPr txBox="1">
            <a:spLocks noGrp="1"/>
          </p:cNvSpPr>
          <p:nvPr>
            <p:ph type="body" idx="1"/>
          </p:nvPr>
        </p:nvSpPr>
        <p:spPr>
          <a:xfrm>
            <a:off x="342954" y="1652902"/>
            <a:ext cx="3864996" cy="4043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228600" lvl="0" indent="-2381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98C3B"/>
              </a:buClr>
              <a:buSzPts val="3900"/>
              <a:buFont typeface="Proxima Nova"/>
              <a:buChar char="●"/>
            </a:pPr>
            <a:r>
              <a:rPr lang="en-US" sz="1950" b="1" dirty="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Alerts &amp; Notifications</a:t>
            </a:r>
            <a:endParaRPr sz="1950" b="1" dirty="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228600" lvl="0" indent="-2381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98C3B"/>
              </a:buClr>
              <a:buSzPts val="3900"/>
              <a:buFont typeface="Proxima Nova"/>
              <a:buChar char="●"/>
            </a:pPr>
            <a:r>
              <a:rPr lang="en-US" sz="1950" b="1" dirty="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Classroom </a:t>
            </a:r>
          </a:p>
          <a:p>
            <a:pPr marL="228600" lvl="0" indent="-2381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98C3B"/>
              </a:buClr>
              <a:buSzPts val="3900"/>
              <a:buFont typeface="Proxima Nova"/>
              <a:buChar char="●"/>
            </a:pPr>
            <a:r>
              <a:rPr lang="en-US" sz="1950" b="1" dirty="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Language Translation</a:t>
            </a:r>
          </a:p>
          <a:p>
            <a:pPr marL="228600" lvl="0" indent="-2381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98C3B"/>
              </a:buClr>
              <a:buSzPts val="3900"/>
              <a:buFont typeface="Proxima Nova"/>
              <a:buChar char="●"/>
            </a:pPr>
            <a:r>
              <a:rPr lang="en-US" sz="1950" b="1" dirty="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Extracurriculars </a:t>
            </a:r>
          </a:p>
          <a:p>
            <a:pPr marL="228600" lvl="0" indent="-2381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98C3B"/>
              </a:buClr>
              <a:buSzPts val="3900"/>
              <a:buFont typeface="Proxima Nova"/>
              <a:buChar char="●"/>
            </a:pPr>
            <a:r>
              <a:rPr lang="en-US" sz="1950" b="1" dirty="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Internal </a:t>
            </a:r>
            <a:endParaRPr sz="1950" b="1" dirty="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228600" lvl="0" indent="-2381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98C3B"/>
              </a:buClr>
              <a:buSzPts val="3900"/>
              <a:buFont typeface="Proxima Nova"/>
              <a:buChar char="●"/>
            </a:pPr>
            <a:r>
              <a:rPr lang="en-US" sz="1950" b="1" dirty="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Community</a:t>
            </a:r>
          </a:p>
          <a:p>
            <a:pPr marL="228600" lvl="0" indent="-2381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98C3B"/>
              </a:buClr>
              <a:buSzPts val="3900"/>
              <a:buFont typeface="Proxima Nova"/>
              <a:buChar char="●"/>
            </a:pPr>
            <a:r>
              <a:rPr lang="en-US" sz="1950" b="1" dirty="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Web</a:t>
            </a:r>
            <a:endParaRPr sz="1950" b="1" dirty="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23" name="Google Shape;123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52120" y="1161293"/>
            <a:ext cx="8780584" cy="4808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96905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13"/>
          <p:cNvCxnSpPr/>
          <p:nvPr/>
        </p:nvCxnSpPr>
        <p:spPr>
          <a:xfrm>
            <a:off x="359653" y="944764"/>
            <a:ext cx="11473050" cy="0"/>
          </a:xfrm>
          <a:prstGeom prst="straightConnector1">
            <a:avLst/>
          </a:prstGeom>
          <a:noFill/>
          <a:ln w="28575" cap="flat" cmpd="sng">
            <a:solidFill>
              <a:srgbClr val="BB619C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129" name="Google Shape;129;p13" descr="Picture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966" y="3623444"/>
            <a:ext cx="4772724" cy="2346589"/>
          </a:xfrm>
          <a:prstGeom prst="rect">
            <a:avLst/>
          </a:prstGeom>
          <a:noFill/>
          <a:ln>
            <a:noFill/>
          </a:ln>
          <a:effectLst>
            <a:reflection stA="50000" endPos="40000" fadeDir="5400012" sy="-100000" algn="bl" rotWithShape="0"/>
          </a:effectLst>
        </p:spPr>
      </p:pic>
      <p:sp>
        <p:nvSpPr>
          <p:cNvPr id="130" name="Google Shape;130;p13"/>
          <p:cNvSpPr txBox="1"/>
          <p:nvPr/>
        </p:nvSpPr>
        <p:spPr>
          <a:xfrm>
            <a:off x="923449" y="228472"/>
            <a:ext cx="10931550" cy="6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900"/>
              </a:buClr>
              <a:buSzPts val="7200"/>
              <a:buFont typeface="Proxima Nova"/>
              <a:buNone/>
            </a:pPr>
            <a:r>
              <a:rPr lang="en-US" sz="3600">
                <a:solidFill>
                  <a:srgbClr val="749F34"/>
                </a:solidFill>
                <a:latin typeface="Proxima Nova"/>
                <a:ea typeface="Proxima Nova"/>
                <a:cs typeface="Proxima Nova"/>
                <a:sym typeface="Proxima Nova"/>
              </a:rPr>
              <a:t>The Opportunity</a:t>
            </a:r>
            <a:endParaRPr sz="700" b="0" i="0" u="none" strike="noStrike" cap="none">
              <a:solidFill>
                <a:srgbClr val="749F3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13" descr="Picture 5"/>
          <p:cNvPicPr preferRelativeResize="0"/>
          <p:nvPr/>
        </p:nvPicPr>
        <p:blipFill rotWithShape="1">
          <a:blip r:embed="rId4">
            <a:alphaModFix/>
          </a:blip>
          <a:srcRect r="86844"/>
          <a:stretch/>
        </p:blipFill>
        <p:spPr>
          <a:xfrm>
            <a:off x="359654" y="279967"/>
            <a:ext cx="481589" cy="50031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3"/>
          <p:cNvSpPr txBox="1"/>
          <p:nvPr/>
        </p:nvSpPr>
        <p:spPr>
          <a:xfrm>
            <a:off x="3761119" y="1758009"/>
            <a:ext cx="3583034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Proxima Nova"/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All Your school </a:t>
            </a:r>
            <a:r>
              <a:rPr lang="en-US" sz="1800" b="1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18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nteractions in Single, Secure Location</a:t>
            </a:r>
            <a:endParaRPr sz="1800" b="1" i="0" u="none" strike="noStrike" cap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7654" y="1977084"/>
            <a:ext cx="7438768" cy="45596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86900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6"/>
          <p:cNvCxnSpPr/>
          <p:nvPr/>
        </p:nvCxnSpPr>
        <p:spPr>
          <a:xfrm>
            <a:off x="359653" y="944764"/>
            <a:ext cx="11473050" cy="0"/>
          </a:xfrm>
          <a:prstGeom prst="straightConnector1">
            <a:avLst/>
          </a:prstGeom>
          <a:noFill/>
          <a:ln w="28575" cap="flat" cmpd="sng">
            <a:solidFill>
              <a:srgbClr val="BB619C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9" name="Google Shape;29;p6"/>
          <p:cNvSpPr txBox="1"/>
          <p:nvPr/>
        </p:nvSpPr>
        <p:spPr>
          <a:xfrm>
            <a:off x="929799" y="228472"/>
            <a:ext cx="10931550" cy="6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900"/>
              </a:buClr>
              <a:buSzPts val="7200"/>
              <a:buFont typeface="Proxima Nova"/>
              <a:buNone/>
            </a:pPr>
            <a:r>
              <a:rPr lang="en-US" sz="3600" dirty="0">
                <a:solidFill>
                  <a:srgbClr val="749F34"/>
                </a:solidFill>
                <a:latin typeface="Proxima Nova"/>
                <a:ea typeface="Proxima Nova"/>
                <a:cs typeface="Proxima Nova"/>
                <a:sym typeface="Proxima Nova"/>
              </a:rPr>
              <a:t>Measure &amp; Improve </a:t>
            </a:r>
            <a:r>
              <a:rPr lang="en-US" sz="3600" dirty="0" err="1">
                <a:solidFill>
                  <a:srgbClr val="749F34"/>
                </a:solidFill>
                <a:latin typeface="Proxima Nova"/>
                <a:ea typeface="Proxima Nova"/>
                <a:cs typeface="Proxima Nova"/>
                <a:sym typeface="Proxima Nova"/>
              </a:rPr>
              <a:t>Contactability</a:t>
            </a:r>
            <a:endParaRPr sz="700" b="0" i="0" u="none" strike="noStrike" cap="none" dirty="0">
              <a:solidFill>
                <a:srgbClr val="749F3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Google Shape;30;p6" descr="Picture 5"/>
          <p:cNvPicPr preferRelativeResize="0"/>
          <p:nvPr/>
        </p:nvPicPr>
        <p:blipFill rotWithShape="1">
          <a:blip r:embed="rId3">
            <a:alphaModFix/>
          </a:blip>
          <a:srcRect r="86844"/>
          <a:stretch/>
        </p:blipFill>
        <p:spPr>
          <a:xfrm>
            <a:off x="359654" y="279967"/>
            <a:ext cx="481589" cy="5003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" name="Google Shape;31;p6"/>
          <p:cNvCxnSpPr/>
          <p:nvPr/>
        </p:nvCxnSpPr>
        <p:spPr>
          <a:xfrm rot="10800000">
            <a:off x="1474075" y="-111150"/>
            <a:ext cx="0" cy="3135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6"/>
          <p:cNvCxnSpPr/>
          <p:nvPr/>
        </p:nvCxnSpPr>
        <p:spPr>
          <a:xfrm>
            <a:off x="5903730" y="2224400"/>
            <a:ext cx="4611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33" name="Google Shape;33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725" y="5397538"/>
            <a:ext cx="5266151" cy="109075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" name="Google Shape;34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750" y="1679025"/>
            <a:ext cx="5266098" cy="1090747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" name="Google Shape;35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7728" y="2918530"/>
            <a:ext cx="5266142" cy="1090758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" name="Google Shape;36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7750" y="4158037"/>
            <a:ext cx="5266151" cy="109075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7" name="Google Shape;37;p6"/>
          <p:cNvCxnSpPr/>
          <p:nvPr/>
        </p:nvCxnSpPr>
        <p:spPr>
          <a:xfrm>
            <a:off x="5903736" y="3448219"/>
            <a:ext cx="4611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8" name="Google Shape;38;p6"/>
          <p:cNvCxnSpPr/>
          <p:nvPr/>
        </p:nvCxnSpPr>
        <p:spPr>
          <a:xfrm>
            <a:off x="5903749" y="4761369"/>
            <a:ext cx="4611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9" name="Google Shape;39;p6"/>
          <p:cNvCxnSpPr/>
          <p:nvPr/>
        </p:nvCxnSpPr>
        <p:spPr>
          <a:xfrm>
            <a:off x="5903736" y="5942950"/>
            <a:ext cx="4611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40" name="Google Shape;40;p6"/>
          <p:cNvSpPr txBox="1"/>
          <p:nvPr/>
        </p:nvSpPr>
        <p:spPr>
          <a:xfrm>
            <a:off x="397725" y="1224063"/>
            <a:ext cx="52662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900"/>
              </a:buClr>
              <a:buSzPts val="4000"/>
              <a:buFont typeface="Proxima Nova Extrabold"/>
              <a:buNone/>
            </a:pPr>
            <a:r>
              <a:rPr lang="en-US" sz="2200" b="1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Initial Data Sync</a:t>
            </a:r>
            <a:endParaRPr sz="2200" b="1" i="0" u="none" strike="noStrike" cap="none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" name="Google Shape;41;p6"/>
          <p:cNvSpPr txBox="1"/>
          <p:nvPr/>
        </p:nvSpPr>
        <p:spPr>
          <a:xfrm>
            <a:off x="6566557" y="1224063"/>
            <a:ext cx="52662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900"/>
              </a:buClr>
              <a:buSzPts val="4000"/>
              <a:buFont typeface="Proxima Nova Extrabold"/>
              <a:buNone/>
            </a:pPr>
            <a:r>
              <a:rPr lang="en-US" sz="2200" b="1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One Year Improvement</a:t>
            </a:r>
            <a:endParaRPr sz="2200" b="1" i="0" u="none" strike="noStrike" cap="none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2" name="Google Shape;42;p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66563" y="1683119"/>
            <a:ext cx="5266181" cy="1090763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" name="Google Shape;43;p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66581" y="2920587"/>
            <a:ext cx="5266135" cy="10907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" name="Google Shape;44;p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66568" y="4159074"/>
            <a:ext cx="5266154" cy="1090763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5" name="Google Shape;45;p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66599" y="5397573"/>
            <a:ext cx="5266100" cy="109075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8425868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9" name="Google Shape;249;p22"/>
          <p:cNvCxnSpPr/>
          <p:nvPr/>
        </p:nvCxnSpPr>
        <p:spPr>
          <a:xfrm>
            <a:off x="359653" y="944764"/>
            <a:ext cx="11473111" cy="1"/>
          </a:xfrm>
          <a:prstGeom prst="straightConnector1">
            <a:avLst/>
          </a:prstGeom>
          <a:noFill/>
          <a:ln w="28575" cap="flat" cmpd="sng">
            <a:solidFill>
              <a:srgbClr val="BB619C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50" name="Google Shape;250;p22"/>
          <p:cNvSpPr txBox="1"/>
          <p:nvPr/>
        </p:nvSpPr>
        <p:spPr>
          <a:xfrm>
            <a:off x="929799" y="228472"/>
            <a:ext cx="10931551" cy="6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900"/>
              </a:buClr>
              <a:buSzPts val="7200"/>
              <a:buFont typeface="Proxima Nova"/>
              <a:buNone/>
            </a:pPr>
            <a:r>
              <a:rPr lang="en-US" sz="3600" b="0" i="0" u="none" strike="noStrike" cap="none" dirty="0">
                <a:solidFill>
                  <a:srgbClr val="749F34"/>
                </a:solidFill>
                <a:latin typeface="Proxima Nova"/>
                <a:ea typeface="Proxima Nova"/>
                <a:cs typeface="Proxima Nova"/>
                <a:sym typeface="Proxima Nova"/>
              </a:rPr>
              <a:t>Remove Modality Barriers</a:t>
            </a:r>
            <a:endParaRPr sz="700" b="0" i="0" u="none" strike="noStrike" cap="none" dirty="0">
              <a:solidFill>
                <a:srgbClr val="749F3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p22" descr="Picture 5"/>
          <p:cNvPicPr preferRelativeResize="0"/>
          <p:nvPr/>
        </p:nvPicPr>
        <p:blipFill rotWithShape="1">
          <a:blip r:embed="rId3">
            <a:alphaModFix/>
          </a:blip>
          <a:srcRect r="86844"/>
          <a:stretch/>
        </p:blipFill>
        <p:spPr>
          <a:xfrm>
            <a:off x="359654" y="279967"/>
            <a:ext cx="481589" cy="500314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2"/>
          <p:cNvSpPr txBox="1"/>
          <p:nvPr/>
        </p:nvSpPr>
        <p:spPr>
          <a:xfrm>
            <a:off x="3311419" y="5551063"/>
            <a:ext cx="124635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900"/>
              </a:buClr>
              <a:buSzPts val="4000"/>
              <a:buFont typeface="Proxima Nova Extrabold"/>
              <a:buNone/>
            </a:pPr>
            <a:r>
              <a:rPr lang="en-US" sz="2500" i="0" u="none" strike="noStrike" cap="none" dirty="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Social/Website</a:t>
            </a:r>
            <a:endParaRPr sz="2500" i="0" u="none" strike="noStrike" cap="none" dirty="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3" name="Google Shape;253;p22"/>
          <p:cNvSpPr txBox="1"/>
          <p:nvPr/>
        </p:nvSpPr>
        <p:spPr>
          <a:xfrm>
            <a:off x="4512038" y="3081513"/>
            <a:ext cx="102045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900"/>
              </a:buClr>
              <a:buSzPts val="4000"/>
              <a:buFont typeface="Proxima Nova Extrabold"/>
              <a:buNone/>
            </a:pPr>
            <a:r>
              <a:rPr lang="en-US" sz="2500" i="0" u="none" strike="noStrike" cap="none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Email</a:t>
            </a:r>
            <a:endParaRPr sz="2500" i="0" u="none" strike="noStrike" cap="none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4" name="Google Shape;254;p22"/>
          <p:cNvSpPr txBox="1"/>
          <p:nvPr/>
        </p:nvSpPr>
        <p:spPr>
          <a:xfrm>
            <a:off x="2372113" y="3081513"/>
            <a:ext cx="10113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900"/>
              </a:buClr>
              <a:buSzPts val="4000"/>
              <a:buFont typeface="Proxima Nova Extrabold"/>
              <a:buNone/>
            </a:pPr>
            <a:r>
              <a:rPr lang="en-US" sz="2500" i="0" u="none" strike="noStrike" cap="none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Text</a:t>
            </a:r>
            <a:endParaRPr sz="2500" i="0" u="none" strike="noStrike" cap="none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5" name="Google Shape;255;p22"/>
          <p:cNvSpPr txBox="1"/>
          <p:nvPr/>
        </p:nvSpPr>
        <p:spPr>
          <a:xfrm>
            <a:off x="5602413" y="3081513"/>
            <a:ext cx="3151350" cy="55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900"/>
              </a:buClr>
              <a:buSzPts val="4000"/>
              <a:buFont typeface="Proxima Nova Extrabold"/>
              <a:buNone/>
            </a:pPr>
            <a:r>
              <a:rPr lang="en-US" sz="2500" i="0" u="none" strike="noStrike" cap="none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Push</a:t>
            </a:r>
            <a:br>
              <a:rPr lang="en-US" sz="2500" i="0" u="none" strike="noStrike" cap="none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2500" i="0" u="none" strike="noStrike" cap="none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Notifications</a:t>
            </a:r>
            <a:endParaRPr sz="2500" i="0" u="none" strike="noStrike" cap="none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6" name="Google Shape;256;p22"/>
          <p:cNvSpPr txBox="1"/>
          <p:nvPr/>
        </p:nvSpPr>
        <p:spPr>
          <a:xfrm>
            <a:off x="8043013" y="3081513"/>
            <a:ext cx="25851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900"/>
              </a:buClr>
              <a:buSzPts val="4000"/>
              <a:buFont typeface="Proxima Nova Extrabold"/>
              <a:buNone/>
            </a:pPr>
            <a:r>
              <a:rPr lang="en-US" sz="2500" i="0" u="none" strike="noStrike" cap="none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Voice Calls</a:t>
            </a:r>
            <a:endParaRPr sz="2500" i="0" u="none" strike="noStrike" cap="none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7" name="Google Shape;257;p22"/>
          <p:cNvSpPr txBox="1"/>
          <p:nvPr/>
        </p:nvSpPr>
        <p:spPr>
          <a:xfrm>
            <a:off x="5347550" y="5551063"/>
            <a:ext cx="14850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900"/>
              </a:buClr>
              <a:buSzPts val="4000"/>
              <a:buFont typeface="Proxima Nova Extrabold"/>
              <a:buNone/>
            </a:pPr>
            <a:r>
              <a:rPr lang="en-US" sz="2500" i="0" u="none" strike="noStrike" cap="none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iOS App</a:t>
            </a:r>
            <a:endParaRPr sz="2500" i="0" u="none" strike="noStrike" cap="none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8" name="Google Shape;258;p22"/>
          <p:cNvSpPr txBox="1"/>
          <p:nvPr/>
        </p:nvSpPr>
        <p:spPr>
          <a:xfrm>
            <a:off x="7138450" y="5551063"/>
            <a:ext cx="224835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900"/>
              </a:buClr>
              <a:buSzPts val="4000"/>
              <a:buFont typeface="Proxima Nova Extrabold"/>
              <a:buNone/>
            </a:pPr>
            <a:r>
              <a:rPr lang="en-US" sz="2500" i="0" u="none" strike="noStrike" cap="none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Android App</a:t>
            </a:r>
            <a:endParaRPr sz="2500" i="0" u="none" strike="noStrike" cap="none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9" name="Google Shape;259;p22"/>
          <p:cNvSpPr/>
          <p:nvPr/>
        </p:nvSpPr>
        <p:spPr>
          <a:xfrm>
            <a:off x="2372150" y="1844838"/>
            <a:ext cx="1011300" cy="1011300"/>
          </a:xfrm>
          <a:prstGeom prst="ellipse">
            <a:avLst/>
          </a:prstGeom>
          <a:solidFill>
            <a:srgbClr val="749F34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50"/>
          </a:p>
        </p:txBody>
      </p:sp>
      <p:sp>
        <p:nvSpPr>
          <p:cNvPr id="260" name="Google Shape;260;p22"/>
          <p:cNvSpPr/>
          <p:nvPr/>
        </p:nvSpPr>
        <p:spPr>
          <a:xfrm>
            <a:off x="4512038" y="1844838"/>
            <a:ext cx="1011300" cy="1011300"/>
          </a:xfrm>
          <a:prstGeom prst="ellipse">
            <a:avLst/>
          </a:prstGeom>
          <a:solidFill>
            <a:srgbClr val="749F34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50"/>
          </a:p>
        </p:txBody>
      </p:sp>
      <p:sp>
        <p:nvSpPr>
          <p:cNvPr id="261" name="Google Shape;261;p22"/>
          <p:cNvSpPr/>
          <p:nvPr/>
        </p:nvSpPr>
        <p:spPr>
          <a:xfrm>
            <a:off x="6672438" y="1844838"/>
            <a:ext cx="1011300" cy="1011300"/>
          </a:xfrm>
          <a:prstGeom prst="ellipse">
            <a:avLst/>
          </a:prstGeom>
          <a:solidFill>
            <a:srgbClr val="749F34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50"/>
          </a:p>
        </p:txBody>
      </p:sp>
      <p:sp>
        <p:nvSpPr>
          <p:cNvPr id="262" name="Google Shape;262;p22"/>
          <p:cNvSpPr/>
          <p:nvPr/>
        </p:nvSpPr>
        <p:spPr>
          <a:xfrm>
            <a:off x="8829913" y="1844838"/>
            <a:ext cx="1011300" cy="1011300"/>
          </a:xfrm>
          <a:prstGeom prst="ellipse">
            <a:avLst/>
          </a:prstGeom>
          <a:solidFill>
            <a:srgbClr val="749F34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50"/>
          </a:p>
        </p:txBody>
      </p:sp>
      <p:sp>
        <p:nvSpPr>
          <p:cNvPr id="263" name="Google Shape;263;p22"/>
          <p:cNvSpPr/>
          <p:nvPr/>
        </p:nvSpPr>
        <p:spPr>
          <a:xfrm>
            <a:off x="3445657" y="4294713"/>
            <a:ext cx="1011300" cy="1011300"/>
          </a:xfrm>
          <a:prstGeom prst="ellipse">
            <a:avLst/>
          </a:prstGeom>
          <a:solidFill>
            <a:srgbClr val="749F34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50"/>
          </a:p>
        </p:txBody>
      </p:sp>
      <p:sp>
        <p:nvSpPr>
          <p:cNvPr id="264" name="Google Shape;264;p22"/>
          <p:cNvSpPr/>
          <p:nvPr/>
        </p:nvSpPr>
        <p:spPr>
          <a:xfrm>
            <a:off x="5578025" y="4294713"/>
            <a:ext cx="1011300" cy="1011300"/>
          </a:xfrm>
          <a:prstGeom prst="ellipse">
            <a:avLst/>
          </a:prstGeom>
          <a:solidFill>
            <a:srgbClr val="749F34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50"/>
          </a:p>
        </p:txBody>
      </p:sp>
      <p:sp>
        <p:nvSpPr>
          <p:cNvPr id="265" name="Google Shape;265;p22"/>
          <p:cNvSpPr/>
          <p:nvPr/>
        </p:nvSpPr>
        <p:spPr>
          <a:xfrm>
            <a:off x="7710382" y="4294713"/>
            <a:ext cx="1011300" cy="1011300"/>
          </a:xfrm>
          <a:prstGeom prst="ellipse">
            <a:avLst/>
          </a:prstGeom>
          <a:solidFill>
            <a:srgbClr val="749F34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50"/>
          </a:p>
        </p:txBody>
      </p:sp>
      <p:pic>
        <p:nvPicPr>
          <p:cNvPr id="266" name="Google Shape;26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7294" y="2162366"/>
            <a:ext cx="481013" cy="37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6713" y="2214747"/>
            <a:ext cx="361950" cy="27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97113" y="2143316"/>
            <a:ext cx="361950" cy="414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54588" y="2169504"/>
            <a:ext cx="361950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13675" y="4612241"/>
            <a:ext cx="466725" cy="37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31263" y="4512229"/>
            <a:ext cx="504825" cy="576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80275" y="4476510"/>
            <a:ext cx="671513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1EA0EC-B2EA-224E-9D97-FD4C74C14A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4542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57ECE7-704E-4543-A124-3BAF2E82A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Learning Outcomes:</a:t>
            </a:r>
          </a:p>
        </p:txBody>
      </p:sp>
      <p:pic>
        <p:nvPicPr>
          <p:cNvPr id="17" name="Picture Placeholder 16" descr="Five superintendents posing together. From left to right: Fresno Unified Superintendent Bob Nelson, Sanger Unified Superintendent Adela Jones, Fresno County Superintendent of Schools Michele Cantwell-Copher, Central Unified Superintendent Ketti Davis, and Clovis Unified Superintendent Eimear O'Brien.">
            <a:extLst>
              <a:ext uri="{FF2B5EF4-FFF2-40B4-BE49-F238E27FC236}">
                <a16:creationId xmlns:a16="http://schemas.microsoft.com/office/drawing/2014/main" id="{4AB99F66-2455-F0DA-48A6-7491CF41A32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6619" b="6619"/>
          <a:stretch>
            <a:fillRect/>
          </a:stretch>
        </p:blipFill>
        <p:spPr>
          <a:xfrm>
            <a:off x="4000500" y="1217645"/>
            <a:ext cx="7899400" cy="4572000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2F499B4-52F1-0B63-CDE9-805767DB7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/>
              <a:t>Learn why it is SO important to put faces and names to every one of your communications – and HOW to do it!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/>
              <a:t>Gather strategies and ideas to put into action immediately to start humanizing your district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/>
              <a:t>Improve your consistency without losing precious time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/>
              <a:t>Grow your media relationships simply and quickly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/>
              <a:t>How to develop advisory committees to deepen your understanding of your audiences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EBF922-FD41-F549-B4F3-9D55C27BB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0917-0556-AA4D-BECA-6046FC966B3E}" type="datetime1">
              <a:rPr lang="en-US" smtClean="0"/>
              <a:t>7/18/2023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3BDD90-3384-E44A-BC2D-DA982650E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FAF61-E913-E84B-8E50-F500B41E2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0921D-563E-F641-A924-159F21C157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2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33"/>
          <p:cNvGrpSpPr/>
          <p:nvPr/>
        </p:nvGrpSpPr>
        <p:grpSpPr>
          <a:xfrm>
            <a:off x="216277" y="1771924"/>
            <a:ext cx="11770055" cy="4220839"/>
            <a:chOff x="351700" y="3978025"/>
            <a:chExt cx="23622000" cy="8616300"/>
          </a:xfrm>
        </p:grpSpPr>
        <p:sp>
          <p:nvSpPr>
            <p:cNvPr id="204" name="Google Shape;204;p33"/>
            <p:cNvSpPr/>
            <p:nvPr/>
          </p:nvSpPr>
          <p:spPr>
            <a:xfrm>
              <a:off x="351700" y="3978025"/>
              <a:ext cx="23622000" cy="8616300"/>
            </a:xfrm>
            <a:prstGeom prst="roundRect">
              <a:avLst>
                <a:gd name="adj" fmla="val 16667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algn="l"/>
              <a:endParaRPr sz="6667"/>
            </a:p>
          </p:txBody>
        </p:sp>
        <p:sp>
          <p:nvSpPr>
            <p:cNvPr id="205" name="Google Shape;205;p33"/>
            <p:cNvSpPr txBox="1"/>
            <p:nvPr/>
          </p:nvSpPr>
          <p:spPr>
            <a:xfrm>
              <a:off x="8722851" y="10613484"/>
              <a:ext cx="6939000" cy="984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r>
                <a:rPr lang="en-US" sz="2534" b="1">
                  <a:solidFill>
                    <a:srgbClr val="595959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One Unified Platform</a:t>
              </a:r>
              <a:endParaRPr sz="2534" b="1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06" name="Google Shape;206;p33"/>
            <p:cNvSpPr txBox="1"/>
            <p:nvPr/>
          </p:nvSpPr>
          <p:spPr>
            <a:xfrm>
              <a:off x="3732201" y="11470553"/>
              <a:ext cx="16920300" cy="11097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r>
                <a:rPr lang="en-US" sz="1467">
                  <a:solidFill>
                    <a:srgbClr val="595959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Save time, gain oversight, streamline support, engage everyone.</a:t>
              </a:r>
              <a:endParaRPr sz="1467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endParaRPr sz="1467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cxnSp>
        <p:nvCxnSpPr>
          <p:cNvPr id="207" name="Google Shape;207;p33"/>
          <p:cNvCxnSpPr/>
          <p:nvPr/>
        </p:nvCxnSpPr>
        <p:spPr>
          <a:xfrm>
            <a:off x="359654" y="944764"/>
            <a:ext cx="11473200" cy="0"/>
          </a:xfrm>
          <a:prstGeom prst="straightConnector1">
            <a:avLst/>
          </a:prstGeom>
          <a:noFill/>
          <a:ln w="28575" cap="flat" cmpd="sng">
            <a:solidFill>
              <a:srgbClr val="BB619C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08" name="Google Shape;208;p33"/>
          <p:cNvSpPr txBox="1"/>
          <p:nvPr/>
        </p:nvSpPr>
        <p:spPr>
          <a:xfrm>
            <a:off x="923448" y="228472"/>
            <a:ext cx="109316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>
              <a:buClr>
                <a:srgbClr val="FFD900"/>
              </a:buClr>
              <a:buSzPts val="2700"/>
            </a:pPr>
            <a:r>
              <a:rPr lang="en-US" sz="3600">
                <a:solidFill>
                  <a:srgbClr val="749F34"/>
                </a:solidFill>
                <a:latin typeface="Proxima Nova"/>
                <a:ea typeface="Proxima Nova"/>
                <a:cs typeface="Proxima Nova"/>
                <a:sym typeface="Proxima Nova"/>
              </a:rPr>
              <a:t>How is ParentSquare Different?</a:t>
            </a:r>
            <a:endParaRPr sz="667">
              <a:solidFill>
                <a:srgbClr val="749F3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33" descr="Picture 5"/>
          <p:cNvPicPr preferRelativeResize="0"/>
          <p:nvPr/>
        </p:nvPicPr>
        <p:blipFill rotWithShape="1">
          <a:blip r:embed="rId3">
            <a:alphaModFix/>
          </a:blip>
          <a:srcRect r="86844"/>
          <a:stretch/>
        </p:blipFill>
        <p:spPr>
          <a:xfrm>
            <a:off x="359654" y="279968"/>
            <a:ext cx="481588" cy="5003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0" name="Google Shape;210;p33"/>
          <p:cNvGrpSpPr/>
          <p:nvPr/>
        </p:nvGrpSpPr>
        <p:grpSpPr>
          <a:xfrm>
            <a:off x="557742" y="2067024"/>
            <a:ext cx="2490451" cy="2710635"/>
            <a:chOff x="963082" y="6039049"/>
            <a:chExt cx="4980901" cy="5421269"/>
          </a:xfrm>
        </p:grpSpPr>
        <p:grpSp>
          <p:nvGrpSpPr>
            <p:cNvPr id="211" name="Google Shape;211;p33"/>
            <p:cNvGrpSpPr/>
            <p:nvPr/>
          </p:nvGrpSpPr>
          <p:grpSpPr>
            <a:xfrm>
              <a:off x="963082" y="6039049"/>
              <a:ext cx="4980901" cy="5421269"/>
              <a:chOff x="7326925" y="5209800"/>
              <a:chExt cx="5334013" cy="5805600"/>
            </a:xfrm>
          </p:grpSpPr>
          <p:sp>
            <p:nvSpPr>
              <p:cNvPr id="212" name="Google Shape;212;p33"/>
              <p:cNvSpPr/>
              <p:nvPr/>
            </p:nvSpPr>
            <p:spPr>
              <a:xfrm>
                <a:off x="7326938" y="5209800"/>
                <a:ext cx="5334000" cy="5805600"/>
              </a:xfrm>
              <a:prstGeom prst="roundRect">
                <a:avLst>
                  <a:gd name="adj" fmla="val 16667"/>
                </a:avLst>
              </a:prstGeom>
              <a:solidFill>
                <a:srgbClr val="F7EBED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noAutofit/>
              </a:bodyPr>
              <a:lstStyle>
                <a:def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  <a:lvl2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2pPr>
                <a:lvl3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3pPr>
                <a:lvl4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4pPr>
                <a:lvl5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5pPr>
                <a:lvl6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6pPr>
                <a:lvl7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7pPr>
                <a:lvl8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8pPr>
                <a:lvl9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9pPr>
              </a:lstStyle>
              <a:p>
                <a:pPr algn="l"/>
                <a:endParaRPr sz="6667"/>
              </a:p>
            </p:txBody>
          </p:sp>
          <p:sp>
            <p:nvSpPr>
              <p:cNvPr id="213" name="Google Shape;213;p33"/>
              <p:cNvSpPr txBox="1"/>
              <p:nvPr/>
            </p:nvSpPr>
            <p:spPr>
              <a:xfrm>
                <a:off x="7326925" y="9149650"/>
                <a:ext cx="5334000" cy="1320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>
                <a:def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  <a:lvl2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2pPr>
                <a:lvl3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3pPr>
                <a:lvl4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4pPr>
                <a:lvl5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5pPr>
                <a:lvl6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6pPr>
                <a:lvl7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7pPr>
                <a:lvl8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8pPr>
                <a:lvl9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9pPr>
              </a:lstStyle>
              <a:p>
                <a:pPr>
                  <a:buClr>
                    <a:srgbClr val="FFD900"/>
                  </a:buClr>
                  <a:buSzPts val="1500"/>
                </a:pPr>
                <a:r>
                  <a:rPr lang="en-US" sz="1334">
                    <a:solidFill>
                      <a:srgbClr val="595959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Maximize engagement, </a:t>
                </a:r>
                <a:br>
                  <a:rPr lang="en-US" sz="1334">
                    <a:solidFill>
                      <a:srgbClr val="595959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</a:br>
                <a:r>
                  <a:rPr lang="en-US" sz="1334">
                    <a:solidFill>
                      <a:srgbClr val="595959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ensure consistency</a:t>
                </a:r>
                <a:endParaRPr sz="1334">
                  <a:solidFill>
                    <a:srgbClr val="595959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214" name="Google Shape;214;p33"/>
              <p:cNvSpPr txBox="1"/>
              <p:nvPr/>
            </p:nvSpPr>
            <p:spPr>
              <a:xfrm>
                <a:off x="7326925" y="7665550"/>
                <a:ext cx="5334000" cy="1320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>
                <a:def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  <a:lvl2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2pPr>
                <a:lvl3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3pPr>
                <a:lvl4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4pPr>
                <a:lvl5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5pPr>
                <a:lvl6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6pPr>
                <a:lvl7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7pPr>
                <a:lvl8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8pPr>
                <a:lvl9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9pPr>
              </a:lstStyle>
              <a:p>
                <a:pPr>
                  <a:buClr>
                    <a:srgbClr val="FFD900"/>
                  </a:buClr>
                  <a:buSzPts val="1500"/>
                </a:pPr>
                <a:r>
                  <a:rPr lang="en-US" sz="2000" b="1">
                    <a:solidFill>
                      <a:srgbClr val="595959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Mass</a:t>
                </a:r>
                <a:br>
                  <a:rPr lang="en-US" sz="2000" b="1">
                    <a:solidFill>
                      <a:srgbClr val="595959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</a:br>
                <a:r>
                  <a:rPr lang="en-US" sz="2000" b="1">
                    <a:solidFill>
                      <a:srgbClr val="595959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Notifications</a:t>
                </a:r>
                <a:endParaRPr sz="2000" b="1">
                  <a:solidFill>
                    <a:srgbClr val="595959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  <p:pic>
          <p:nvPicPr>
            <p:cNvPr id="215" name="Google Shape;215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85125" y="6486000"/>
              <a:ext cx="1591675" cy="16932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6" name="Google Shape;216;p33"/>
          <p:cNvGrpSpPr/>
          <p:nvPr/>
        </p:nvGrpSpPr>
        <p:grpSpPr>
          <a:xfrm>
            <a:off x="3080225" y="2067176"/>
            <a:ext cx="2835599" cy="2710500"/>
            <a:chOff x="6008049" y="4743951"/>
            <a:chExt cx="5671198" cy="5421000"/>
          </a:xfrm>
        </p:grpSpPr>
        <p:sp>
          <p:nvSpPr>
            <p:cNvPr id="217" name="Google Shape;217;p33"/>
            <p:cNvSpPr/>
            <p:nvPr/>
          </p:nvSpPr>
          <p:spPr>
            <a:xfrm>
              <a:off x="6008049" y="7186260"/>
              <a:ext cx="625500" cy="625800"/>
            </a:xfrm>
            <a:prstGeom prst="mathPlus">
              <a:avLst>
                <a:gd name="adj1" fmla="val 23520"/>
              </a:avLst>
            </a:prstGeom>
            <a:solidFill>
              <a:srgbClr val="59595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algn="l"/>
              <a:endParaRPr sz="667">
                <a:solidFill>
                  <a:srgbClr val="B7B7B7"/>
                </a:solidFill>
              </a:endParaRPr>
            </a:p>
          </p:txBody>
        </p:sp>
        <p:grpSp>
          <p:nvGrpSpPr>
            <p:cNvPr id="218" name="Google Shape;218;p33"/>
            <p:cNvGrpSpPr/>
            <p:nvPr/>
          </p:nvGrpSpPr>
          <p:grpSpPr>
            <a:xfrm>
              <a:off x="6698347" y="4743951"/>
              <a:ext cx="4980900" cy="5421000"/>
              <a:chOff x="6698347" y="6039351"/>
              <a:chExt cx="4980900" cy="5421000"/>
            </a:xfrm>
          </p:grpSpPr>
          <p:sp>
            <p:nvSpPr>
              <p:cNvPr id="219" name="Google Shape;219;p33"/>
              <p:cNvSpPr/>
              <p:nvPr/>
            </p:nvSpPr>
            <p:spPr>
              <a:xfrm>
                <a:off x="6698347" y="6039351"/>
                <a:ext cx="4980900" cy="5421000"/>
              </a:xfrm>
              <a:prstGeom prst="roundRect">
                <a:avLst>
                  <a:gd name="adj" fmla="val 16667"/>
                </a:avLst>
              </a:prstGeom>
              <a:solidFill>
                <a:srgbClr val="E6F3FC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noAutofit/>
              </a:bodyPr>
              <a:lstStyle>
                <a:def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  <a:lvl2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2pPr>
                <a:lvl3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3pPr>
                <a:lvl4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4pPr>
                <a:lvl5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5pPr>
                <a:lvl6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6pPr>
                <a:lvl7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7pPr>
                <a:lvl8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8pPr>
                <a:lvl9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9pPr>
              </a:lstStyle>
              <a:p>
                <a:pPr algn="l"/>
                <a:endParaRPr sz="6667"/>
              </a:p>
            </p:txBody>
          </p:sp>
          <p:sp>
            <p:nvSpPr>
              <p:cNvPr id="220" name="Google Shape;220;p33"/>
              <p:cNvSpPr txBox="1"/>
              <p:nvPr/>
            </p:nvSpPr>
            <p:spPr>
              <a:xfrm>
                <a:off x="6698347" y="9605692"/>
                <a:ext cx="4980900" cy="136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>
                <a:def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  <a:lvl2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2pPr>
                <a:lvl3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3pPr>
                <a:lvl4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4pPr>
                <a:lvl5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5pPr>
                <a:lvl6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6pPr>
                <a:lvl7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7pPr>
                <a:lvl8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8pPr>
                <a:lvl9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9pPr>
              </a:lstStyle>
              <a:p>
                <a:pPr>
                  <a:buClr>
                    <a:srgbClr val="FFD900"/>
                  </a:buClr>
                  <a:buSzPts val="1500"/>
                </a:pPr>
                <a:r>
                  <a:rPr lang="en-US" sz="1334">
                    <a:solidFill>
                      <a:srgbClr val="595959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Empower teachers, </a:t>
                </a:r>
                <a:br>
                  <a:rPr lang="en-US" sz="1334">
                    <a:solidFill>
                      <a:srgbClr val="595959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</a:br>
                <a:r>
                  <a:rPr lang="en-US" sz="1334">
                    <a:solidFill>
                      <a:srgbClr val="595959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increase reach</a:t>
                </a:r>
                <a:endParaRPr sz="1334">
                  <a:solidFill>
                    <a:srgbClr val="595959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221" name="Google Shape;221;p33"/>
              <p:cNvSpPr txBox="1"/>
              <p:nvPr/>
            </p:nvSpPr>
            <p:spPr>
              <a:xfrm>
                <a:off x="6698347" y="8287119"/>
                <a:ext cx="4980900" cy="136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>
                <a:def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  <a:lvl2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2pPr>
                <a:lvl3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3pPr>
                <a:lvl4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4pPr>
                <a:lvl5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5pPr>
                <a:lvl6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6pPr>
                <a:lvl7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7pPr>
                <a:lvl8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8pPr>
                <a:lvl9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9pPr>
              </a:lstStyle>
              <a:p>
                <a:pPr>
                  <a:buClr>
                    <a:srgbClr val="FFD900"/>
                  </a:buClr>
                  <a:buSzPts val="1500"/>
                </a:pPr>
                <a:r>
                  <a:rPr lang="en-US" sz="2000" b="1">
                    <a:solidFill>
                      <a:srgbClr val="595959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Classroom Communications</a:t>
                </a:r>
                <a:endParaRPr sz="2000" b="1">
                  <a:solidFill>
                    <a:srgbClr val="595959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pic>
            <p:nvPicPr>
              <p:cNvPr id="222" name="Google Shape;222;p3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8392949" y="6564800"/>
                <a:ext cx="1591675" cy="16932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23" name="Google Shape;223;p33"/>
          <p:cNvGrpSpPr/>
          <p:nvPr/>
        </p:nvGrpSpPr>
        <p:grpSpPr>
          <a:xfrm>
            <a:off x="5947846" y="2067201"/>
            <a:ext cx="2835606" cy="2710500"/>
            <a:chOff x="11743291" y="4743999"/>
            <a:chExt cx="5671210" cy="5421000"/>
          </a:xfrm>
        </p:grpSpPr>
        <p:sp>
          <p:nvSpPr>
            <p:cNvPr id="224" name="Google Shape;224;p33"/>
            <p:cNvSpPr/>
            <p:nvPr/>
          </p:nvSpPr>
          <p:spPr>
            <a:xfrm>
              <a:off x="11743291" y="7186260"/>
              <a:ext cx="625500" cy="625800"/>
            </a:xfrm>
            <a:prstGeom prst="mathPlus">
              <a:avLst>
                <a:gd name="adj1" fmla="val 23520"/>
              </a:avLst>
            </a:prstGeom>
            <a:solidFill>
              <a:srgbClr val="59595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algn="l"/>
              <a:endParaRPr sz="667">
                <a:solidFill>
                  <a:srgbClr val="B7B7B7"/>
                </a:solidFill>
              </a:endParaRPr>
            </a:p>
          </p:txBody>
        </p:sp>
        <p:grpSp>
          <p:nvGrpSpPr>
            <p:cNvPr id="225" name="Google Shape;225;p33"/>
            <p:cNvGrpSpPr/>
            <p:nvPr/>
          </p:nvGrpSpPr>
          <p:grpSpPr>
            <a:xfrm>
              <a:off x="12433589" y="4743999"/>
              <a:ext cx="4980912" cy="5421000"/>
              <a:chOff x="12433589" y="6039399"/>
              <a:chExt cx="4980912" cy="5421000"/>
            </a:xfrm>
          </p:grpSpPr>
          <p:sp>
            <p:nvSpPr>
              <p:cNvPr id="226" name="Google Shape;226;p33"/>
              <p:cNvSpPr/>
              <p:nvPr/>
            </p:nvSpPr>
            <p:spPr>
              <a:xfrm>
                <a:off x="12433601" y="6039399"/>
                <a:ext cx="4980900" cy="5421000"/>
              </a:xfrm>
              <a:prstGeom prst="roundRect">
                <a:avLst>
                  <a:gd name="adj" fmla="val 16667"/>
                </a:avLst>
              </a:prstGeom>
              <a:solidFill>
                <a:srgbClr val="E7EFD7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noAutofit/>
              </a:bodyPr>
              <a:lstStyle>
                <a:def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  <a:lvl2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2pPr>
                <a:lvl3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3pPr>
                <a:lvl4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4pPr>
                <a:lvl5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5pPr>
                <a:lvl6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6pPr>
                <a:lvl7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7pPr>
                <a:lvl8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8pPr>
                <a:lvl9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9pPr>
              </a:lstStyle>
              <a:p>
                <a:pPr algn="l"/>
                <a:endParaRPr sz="6667"/>
              </a:p>
            </p:txBody>
          </p:sp>
          <p:sp>
            <p:nvSpPr>
              <p:cNvPr id="227" name="Google Shape;227;p33"/>
              <p:cNvSpPr txBox="1"/>
              <p:nvPr/>
            </p:nvSpPr>
            <p:spPr>
              <a:xfrm>
                <a:off x="12433589" y="9718081"/>
                <a:ext cx="4980900" cy="123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>
                <a:def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  <a:lvl2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2pPr>
                <a:lvl3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3pPr>
                <a:lvl4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4pPr>
                <a:lvl5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5pPr>
                <a:lvl6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6pPr>
                <a:lvl7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7pPr>
                <a:lvl8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8pPr>
                <a:lvl9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9pPr>
              </a:lstStyle>
              <a:p>
                <a:pPr>
                  <a:buClr>
                    <a:srgbClr val="FFD900"/>
                  </a:buClr>
                  <a:buSzPts val="1500"/>
                </a:pPr>
                <a:r>
                  <a:rPr lang="en-US" sz="1334">
                    <a:solidFill>
                      <a:srgbClr val="595959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Embed forms and services</a:t>
                </a:r>
                <a:br>
                  <a:rPr lang="en-US" sz="1334">
                    <a:solidFill>
                      <a:srgbClr val="595959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</a:br>
                <a:r>
                  <a:rPr lang="en-US" sz="1334">
                    <a:solidFill>
                      <a:srgbClr val="595959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to increase response rates</a:t>
                </a:r>
                <a:endParaRPr sz="1334">
                  <a:solidFill>
                    <a:srgbClr val="595959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228" name="Google Shape;228;p33"/>
              <p:cNvSpPr txBox="1"/>
              <p:nvPr/>
            </p:nvSpPr>
            <p:spPr>
              <a:xfrm>
                <a:off x="12433589" y="8332229"/>
                <a:ext cx="4980900" cy="123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>
                <a:def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  <a:lvl2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2pPr>
                <a:lvl3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3pPr>
                <a:lvl4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4pPr>
                <a:lvl5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5pPr>
                <a:lvl6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6pPr>
                <a:lvl7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7pPr>
                <a:lvl8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8pPr>
                <a:lvl9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9pPr>
              </a:lstStyle>
              <a:p>
                <a:pPr>
                  <a:buClr>
                    <a:srgbClr val="FFD900"/>
                  </a:buClr>
                  <a:buSzPts val="1500"/>
                </a:pPr>
                <a:r>
                  <a:rPr lang="en-US" sz="2000" b="1">
                    <a:solidFill>
                      <a:srgbClr val="595959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School </a:t>
                </a:r>
                <a:br>
                  <a:rPr lang="en-US" sz="2000" b="1">
                    <a:solidFill>
                      <a:srgbClr val="595959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</a:br>
                <a:r>
                  <a:rPr lang="en-US" sz="2000" b="1">
                    <a:solidFill>
                      <a:srgbClr val="595959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Services</a:t>
                </a:r>
                <a:endParaRPr sz="2000" b="1">
                  <a:solidFill>
                    <a:srgbClr val="595959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pic>
            <p:nvPicPr>
              <p:cNvPr id="229" name="Google Shape;229;p33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14100787" y="6535629"/>
                <a:ext cx="1646500" cy="175162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30" name="Google Shape;230;p33"/>
          <p:cNvGrpSpPr/>
          <p:nvPr/>
        </p:nvGrpSpPr>
        <p:grpSpPr>
          <a:xfrm>
            <a:off x="8815659" y="2067130"/>
            <a:ext cx="2835419" cy="2710500"/>
            <a:chOff x="17631316" y="4743859"/>
            <a:chExt cx="5670838" cy="5421000"/>
          </a:xfrm>
        </p:grpSpPr>
        <p:grpSp>
          <p:nvGrpSpPr>
            <p:cNvPr id="231" name="Google Shape;231;p33"/>
            <p:cNvGrpSpPr/>
            <p:nvPr/>
          </p:nvGrpSpPr>
          <p:grpSpPr>
            <a:xfrm>
              <a:off x="18321243" y="4743859"/>
              <a:ext cx="4980912" cy="5421000"/>
              <a:chOff x="18168843" y="6039259"/>
              <a:chExt cx="4980912" cy="5421000"/>
            </a:xfrm>
          </p:grpSpPr>
          <p:sp>
            <p:nvSpPr>
              <p:cNvPr id="232" name="Google Shape;232;p33"/>
              <p:cNvSpPr/>
              <p:nvPr/>
            </p:nvSpPr>
            <p:spPr>
              <a:xfrm>
                <a:off x="18168855" y="6039259"/>
                <a:ext cx="4980900" cy="5421000"/>
              </a:xfrm>
              <a:prstGeom prst="roundRect">
                <a:avLst>
                  <a:gd name="adj" fmla="val 16667"/>
                </a:avLst>
              </a:prstGeom>
              <a:solidFill>
                <a:srgbClr val="FDF2D6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noAutofit/>
              </a:bodyPr>
              <a:lstStyle>
                <a:def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  <a:lvl2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2pPr>
                <a:lvl3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3pPr>
                <a:lvl4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4pPr>
                <a:lvl5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5pPr>
                <a:lvl6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6pPr>
                <a:lvl7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7pPr>
                <a:lvl8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8pPr>
                <a:lvl9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9pPr>
              </a:lstStyle>
              <a:p>
                <a:pPr algn="l"/>
                <a:endParaRPr sz="6667"/>
              </a:p>
            </p:txBody>
          </p:sp>
          <p:sp>
            <p:nvSpPr>
              <p:cNvPr id="233" name="Google Shape;233;p33"/>
              <p:cNvSpPr txBox="1"/>
              <p:nvPr/>
            </p:nvSpPr>
            <p:spPr>
              <a:xfrm>
                <a:off x="18168843" y="9718081"/>
                <a:ext cx="4980900" cy="123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>
                <a:def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  <a:lvl2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2pPr>
                <a:lvl3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3pPr>
                <a:lvl4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4pPr>
                <a:lvl5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5pPr>
                <a:lvl6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6pPr>
                <a:lvl7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7pPr>
                <a:lvl8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8pPr>
                <a:lvl9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9pPr>
              </a:lstStyle>
              <a:p>
                <a:pPr>
                  <a:buClr>
                    <a:srgbClr val="FFD900"/>
                  </a:buClr>
                  <a:buSzPts val="1500"/>
                </a:pPr>
                <a:r>
                  <a:rPr lang="en-US" sz="1200">
                    <a:solidFill>
                      <a:srgbClr val="595959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Engage your community and</a:t>
                </a:r>
                <a:br>
                  <a:rPr lang="en-US" sz="1200">
                    <a:solidFill>
                      <a:srgbClr val="595959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</a:br>
                <a:r>
                  <a:rPr lang="en-US" sz="1200">
                    <a:solidFill>
                      <a:srgbClr val="595959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make your brand stand out</a:t>
                </a:r>
                <a:endParaRPr sz="1200">
                  <a:solidFill>
                    <a:srgbClr val="595959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234" name="Google Shape;234;p33"/>
              <p:cNvSpPr txBox="1"/>
              <p:nvPr/>
            </p:nvSpPr>
            <p:spPr>
              <a:xfrm>
                <a:off x="18168843" y="8332229"/>
                <a:ext cx="4980900" cy="123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>
                <a:def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  <a:lvl2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2pPr>
                <a:lvl3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3pPr>
                <a:lvl4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4pPr>
                <a:lvl5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5pPr>
                <a:lvl6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6pPr>
                <a:lvl7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7pPr>
                <a:lvl8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8pPr>
                <a:lvl9pPr marL="0" marR="0" indent="0" algn="ctr" defTabSz="41275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9pPr>
              </a:lstStyle>
              <a:p>
                <a:pPr>
                  <a:buClr>
                    <a:srgbClr val="FFD900"/>
                  </a:buClr>
                  <a:buSzPts val="1500"/>
                </a:pPr>
                <a:r>
                  <a:rPr lang="en-US" sz="2000" b="1">
                    <a:solidFill>
                      <a:srgbClr val="595959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Website </a:t>
                </a:r>
                <a:br>
                  <a:rPr lang="en-US" sz="2000" b="1">
                    <a:solidFill>
                      <a:srgbClr val="595959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</a:br>
                <a:r>
                  <a:rPr lang="en-US" sz="2000" b="1">
                    <a:solidFill>
                      <a:srgbClr val="595959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CMS</a:t>
                </a:r>
                <a:endParaRPr sz="2000" b="1">
                  <a:solidFill>
                    <a:srgbClr val="595959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  <p:sp>
          <p:nvSpPr>
            <p:cNvPr id="235" name="Google Shape;235;p33"/>
            <p:cNvSpPr/>
            <p:nvPr/>
          </p:nvSpPr>
          <p:spPr>
            <a:xfrm>
              <a:off x="17631316" y="7141597"/>
              <a:ext cx="625500" cy="625800"/>
            </a:xfrm>
            <a:prstGeom prst="mathPlus">
              <a:avLst>
                <a:gd name="adj1" fmla="val 23520"/>
              </a:avLst>
            </a:prstGeom>
            <a:solidFill>
              <a:srgbClr val="59595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41275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algn="l"/>
              <a:endParaRPr sz="667">
                <a:solidFill>
                  <a:srgbClr val="B7B7B7"/>
                </a:solidFill>
              </a:endParaRPr>
            </a:p>
          </p:txBody>
        </p:sp>
        <p:pic>
          <p:nvPicPr>
            <p:cNvPr id="236" name="Google Shape;236;p3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0031087" y="5579425"/>
              <a:ext cx="1561226" cy="109087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4537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roup of girls standing together&#10;&#10;Description automatically generated">
            <a:extLst>
              <a:ext uri="{FF2B5EF4-FFF2-40B4-BE49-F238E27FC236}">
                <a16:creationId xmlns:a16="http://schemas.microsoft.com/office/drawing/2014/main" id="{196CD4C2-2787-9F19-ECCE-546A1C470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3D4948-9478-60E1-B349-799122FD1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Thank You!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124D7-D547-7058-F34C-6EEFD72403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E20A94AC-1ED6-D340-B539-B2AFB63A5F56}" type="datetime1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7/18/2023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2BA1B-FE98-50A7-3714-45986EADB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457200"/>
            <a:endParaRPr lang="en-US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11B42-387C-685E-4577-E9D949F7A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457200">
              <a:spcAft>
                <a:spcPts val="600"/>
              </a:spcAft>
            </a:pPr>
            <a:fld id="{0910921D-563E-F641-A924-159F21C15761}" type="slidenum">
              <a:rPr lang="en-US" sz="1200">
                <a:solidFill>
                  <a:srgbClr val="FFFFFF"/>
                </a:solidFill>
              </a:rPr>
              <a:pPr algn="r" defTabSz="457200">
                <a:spcAft>
                  <a:spcPts val="600"/>
                </a:spcAft>
              </a:pPr>
              <a:t>21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959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5AB24-CFA9-0575-6595-49185F4C0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Fresno </a:t>
            </a:r>
            <a:r>
              <a:rPr lang="en-US" dirty="0" err="1"/>
              <a:t>Unified’s</a:t>
            </a:r>
            <a:r>
              <a:rPr lang="en-US" dirty="0"/>
              <a:t> Current Reality &amp; Results</a:t>
            </a:r>
          </a:p>
        </p:txBody>
      </p:sp>
      <p:pic>
        <p:nvPicPr>
          <p:cNvPr id="9" name="Picture Placeholder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8B84B0B-241B-975F-321B-C4BD1693E60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143" b="8143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2B8F57-75EC-329F-96A4-8AD867B0AE8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Incredibly high-need district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1 in 3 students meeting or exceeding in ELA, only 1 in 5 for math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Historically negative narrative of underperforming district</a:t>
            </a:r>
          </a:p>
          <a:p>
            <a:r>
              <a:rPr lang="en-US" dirty="0"/>
              <a:t>And yet, a statistically significant and representative survey of our parents in June/July of 2022 showed: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than 8 in 10 parents and 3 in 4 staff members are satisfied with communication from Fresno Unified (more than 1 in 3 parents and 2 in 5 staff members are VERY satisfied!)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About 3 out of 4 parents and staff view Fresno </a:t>
            </a:r>
            <a:r>
              <a:rPr lang="en-US" dirty="0" err="1"/>
              <a:t>Unified’s</a:t>
            </a:r>
            <a:r>
              <a:rPr lang="en-US" dirty="0"/>
              <a:t> communications as TRUSTWORTHY, understandable, accurate, and timely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7F0DCC-5F08-5E7F-0A01-5BF120D7F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24F50-F434-B046-82EB-E378056D49B4}" type="datetime1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D35D7B-3C08-CFFA-31B2-2F27AF1DE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1EACC4-8652-20EB-9F6C-7BC0CFF46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0921D-563E-F641-A924-159F21C1576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48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B3A03-95BF-C383-2CDA-2D839BAD7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Should I “Humanize” My District?</a:t>
            </a:r>
          </a:p>
        </p:txBody>
      </p:sp>
      <p:pic>
        <p:nvPicPr>
          <p:cNvPr id="10" name="Picture Placeholder 9" descr="Girl Power Club at Kirk Elementary School posing and hugging for a photo.">
            <a:extLst>
              <a:ext uri="{FF2B5EF4-FFF2-40B4-BE49-F238E27FC236}">
                <a16:creationId xmlns:a16="http://schemas.microsoft.com/office/drawing/2014/main" id="{BF492CD9-85E0-0DCD-E6CF-5ABEE68551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8065" b="8065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EBA8DB-EDED-24B2-3D7C-6AAA94D13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Engagement thrives on human relationships and relationships build from knowledge, familiarity, and trust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Student, family, and employee engagement all contribute to improved 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Familiarity with leaders, teachers, and communications staff provides calm in a storm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Without your voice, negativity will fill the void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Media partners will be more likely to include a district perspective in stories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Gives your students, families, staff, and community an opportunity to be ambassadors for your district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1B38B-DBBF-E12E-8D31-036F56DA01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2868" y="6356350"/>
            <a:ext cx="885325" cy="365125"/>
          </a:xfrm>
        </p:spPr>
        <p:txBody>
          <a:bodyPr/>
          <a:lstStyle/>
          <a:p>
            <a:fld id="{E20A94AC-1ED6-D340-B539-B2AFB63A5F56}" type="datetime1">
              <a:rPr lang="en-US" smtClean="0"/>
              <a:t>7/18/2023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C8305-A7AA-4C74-CC70-255305DCC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FDF44-50BE-B469-CCEF-2942A5022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0921D-563E-F641-A924-159F21C1576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940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2E75C-C364-0488-8E82-946AF3188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Fresno Unified is “Humanizing” Our District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7720B7-87D1-B151-2564-E29241E4A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US" b="1" dirty="0"/>
              <a:t>Daily Social Media Highlights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Every single school and department gets a chance throughout the year to be highlighted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You provide the ask, they provide the content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Students, families, staff, and community get to see sites and people they know personally – increases engagement</a:t>
            </a:r>
          </a:p>
          <a:p>
            <a:r>
              <a:rPr lang="en-US" b="1" u="sng" dirty="0"/>
              <a:t>Tips &amp; Tricks: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Keep all videos less than 60 seconds for better social media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Give examples to site/department leaders to get ideas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Write your own captions and tie back to your district goals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B38B44-5771-7A4A-6105-1BDE59DF9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24F50-F434-B046-82EB-E378056D49B4}" type="datetime1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2ADEAF-616C-FBFF-0219-0BD234A3D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45221-8656-D1B8-D8E8-9268339BA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0921D-563E-F641-A924-159F21C15761}" type="slidenum">
              <a:rPr lang="en-US" smtClean="0"/>
              <a:t>5</a:t>
            </a:fld>
            <a:endParaRPr lang="en-US" dirty="0"/>
          </a:p>
        </p:txBody>
      </p:sp>
      <p:pic>
        <p:nvPicPr>
          <p:cNvPr id="10" name="kratt_es_highlight (540p)">
            <a:hlinkClick r:id="" action="ppaction://media"/>
            <a:extLst>
              <a:ext uri="{FF2B5EF4-FFF2-40B4-BE49-F238E27FC236}">
                <a16:creationId xmlns:a16="http://schemas.microsoft.com/office/drawing/2014/main" id="{BA85DF6E-D9E7-4AC0-2CBA-92CEAE7887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4367" y="1295400"/>
            <a:ext cx="4481457" cy="2520820"/>
          </a:xfrm>
          <a:prstGeom prst="rect">
            <a:avLst/>
          </a:prstGeom>
        </p:spPr>
      </p:pic>
      <p:pic>
        <p:nvPicPr>
          <p:cNvPr id="12" name="Picture 11" descr="Screenshot of a social media post highlighting Hmong New Year celebrations at Ericson Elementary School.">
            <a:hlinkClick r:id="rId5"/>
            <a:extLst>
              <a:ext uri="{FF2B5EF4-FFF2-40B4-BE49-F238E27FC236}">
                <a16:creationId xmlns:a16="http://schemas.microsoft.com/office/drawing/2014/main" id="{AC4BD4D7-0F2A-1CE5-5844-A92EDC6EFF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7121" y="2709797"/>
            <a:ext cx="3407575" cy="39189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ADADD4-C062-934A-5809-4A70C26D013A}"/>
              </a:ext>
            </a:extLst>
          </p:cNvPr>
          <p:cNvSpPr txBox="1"/>
          <p:nvPr/>
        </p:nvSpPr>
        <p:spPr>
          <a:xfrm>
            <a:off x="5261499" y="3959440"/>
            <a:ext cx="1669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7"/>
              </a:rPr>
              <a:t>Link to video</a:t>
            </a:r>
            <a:endParaRPr lang="en-US" sz="1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CEBBDA-785E-76F5-E9FE-6F1F079BB45F}"/>
              </a:ext>
            </a:extLst>
          </p:cNvPr>
          <p:cNvSpPr/>
          <p:nvPr/>
        </p:nvSpPr>
        <p:spPr>
          <a:xfrm>
            <a:off x="3066471" y="4677510"/>
            <a:ext cx="66098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Share through ParentSquare!</a:t>
            </a:r>
          </a:p>
        </p:txBody>
      </p:sp>
    </p:spTree>
    <p:extLst>
      <p:ext uri="{BB962C8B-B14F-4D97-AF65-F5344CB8AC3E}">
        <p14:creationId xmlns:p14="http://schemas.microsoft.com/office/powerpoint/2010/main" val="56833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0A37C-D6DF-30BE-4BBD-B2BD24A78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Fresno Unified is “Humanizing” Our District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6E748-5CE9-303B-350B-8E4A954EF8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 startAt="2"/>
            </a:pPr>
            <a:r>
              <a:rPr lang="en-US" b="1" dirty="0"/>
              <a:t>Weekly Superintendent/Deputy Superintendent Messages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Every 1-2 weeks with a message directly from Bob or Misty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Allows audiences to see and hear the personalities of our leaders on a regular basis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Allows us to highlight key messages that might not be seen or heard otherwise</a:t>
            </a:r>
          </a:p>
          <a:p>
            <a:r>
              <a:rPr lang="en-US" b="1" u="sng" dirty="0"/>
              <a:t>Tips &amp; Tricks: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Include important information, especially if it’s tough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Include celebrations and recognitions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Point back to other content to encourage further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28849D-44D4-EDC2-D9BD-CA594C5E2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24F50-F434-B046-82EB-E378056D49B4}" type="datetime1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E5547A-1472-2872-B41D-3A1C1603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92A05-4283-ED21-12C2-A7F543DCE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0921D-563E-F641-A924-159F21C15761}" type="slidenum">
              <a:rPr lang="en-US" smtClean="0"/>
              <a:t>6</a:t>
            </a:fld>
            <a:endParaRPr lang="en-US" dirty="0"/>
          </a:p>
        </p:txBody>
      </p:sp>
      <p:pic>
        <p:nvPicPr>
          <p:cNvPr id="8" name="superintendent_bob_nelson's_message_2-10-2023 (540p)">
            <a:hlinkClick r:id="" action="ppaction://media"/>
            <a:extLst>
              <a:ext uri="{FF2B5EF4-FFF2-40B4-BE49-F238E27FC236}">
                <a16:creationId xmlns:a16="http://schemas.microsoft.com/office/drawing/2014/main" id="{4C4DC490-622B-F980-57E6-03DE763818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2648" y="1630362"/>
            <a:ext cx="6958121" cy="39139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D241F0-D750-5E58-8E1F-238D0C1CDA04}"/>
              </a:ext>
            </a:extLst>
          </p:cNvPr>
          <p:cNvSpPr txBox="1"/>
          <p:nvPr/>
        </p:nvSpPr>
        <p:spPr>
          <a:xfrm>
            <a:off x="7560322" y="5622767"/>
            <a:ext cx="1322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5"/>
              </a:rPr>
              <a:t>Link to video</a:t>
            </a:r>
            <a:endParaRPr lang="en-US" sz="1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1BBD1-D5CF-0710-BF4E-5D7A87B06EF3}"/>
              </a:ext>
            </a:extLst>
          </p:cNvPr>
          <p:cNvSpPr/>
          <p:nvPr/>
        </p:nvSpPr>
        <p:spPr>
          <a:xfrm>
            <a:off x="3849348" y="1136264"/>
            <a:ext cx="853592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Share through ParentSquare!</a:t>
            </a:r>
          </a:p>
        </p:txBody>
      </p:sp>
    </p:spTree>
    <p:extLst>
      <p:ext uri="{BB962C8B-B14F-4D97-AF65-F5344CB8AC3E}">
        <p14:creationId xmlns:p14="http://schemas.microsoft.com/office/powerpoint/2010/main" val="21924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7">
            <a:extLst>
              <a:ext uri="{FF2B5EF4-FFF2-40B4-BE49-F238E27FC236}">
                <a16:creationId xmlns:a16="http://schemas.microsoft.com/office/drawing/2014/main" id="{1135A26D-9D47-467E-91F1-31149BF0D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326222-DD7C-4C17-12C7-2B40B1009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>
                <a:solidFill>
                  <a:schemeClr val="tx1"/>
                </a:solidFill>
              </a:rPr>
              <a:t>How Fresno Unified is “Humanizing” Our District</a:t>
            </a:r>
          </a:p>
        </p:txBody>
      </p:sp>
      <p:sp>
        <p:nvSpPr>
          <p:cNvPr id="29" name="Freeform: Shape 19">
            <a:extLst>
              <a:ext uri="{FF2B5EF4-FFF2-40B4-BE49-F238E27FC236}">
                <a16:creationId xmlns:a16="http://schemas.microsoft.com/office/drawing/2014/main" id="{CB147A70-DC29-4DDF-A34C-2B82C6E22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19333" y="0"/>
            <a:ext cx="842502" cy="354793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D3F028-3AD1-0C20-EAA7-3ECC85FCCD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825625"/>
            <a:ext cx="5393361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114300"/>
            <a:r>
              <a:rPr lang="en-US" b="1" dirty="0"/>
              <a:t>Faces of Fresno Unified magazine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Repurposing and streamlining several series of content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Authentic, deep storytelling that brings to life the work of the district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Multiple uses for evergreen content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Advertising fund generation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Moving digital vs. huge printing and mailing costs for district newspaper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b="1" u="sng" dirty="0"/>
              <a:t>Tips &amp; Tricks: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Ask staff to nominate others for features to increase engagement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Use the nominees and awardees from your “educator of the year” programs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0" name="Oval 21">
            <a:extLst>
              <a:ext uri="{FF2B5EF4-FFF2-40B4-BE49-F238E27FC236}">
                <a16:creationId xmlns:a16="http://schemas.microsoft.com/office/drawing/2014/main" id="{3B438362-1E1E-4C62-A99E-4134CB163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80791" y="1327365"/>
            <a:ext cx="610857" cy="61085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23">
            <a:extLst>
              <a:ext uri="{FF2B5EF4-FFF2-40B4-BE49-F238E27FC236}">
                <a16:creationId xmlns:a16="http://schemas.microsoft.com/office/drawing/2014/main" id="{6C077334-5571-4B83-A83E-4CCCFA7B5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9536" y="0"/>
            <a:ext cx="2093996" cy="1402773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3" name="Picture 12" descr="A person smiling for the camera&#10;&#10;Description automatically generated with medium confidence">
            <a:hlinkClick r:id="rId2"/>
            <a:extLst>
              <a:ext uri="{FF2B5EF4-FFF2-40B4-BE49-F238E27FC236}">
                <a16:creationId xmlns:a16="http://schemas.microsoft.com/office/drawing/2014/main" id="{A11F7683-9A7D-E886-CB2B-B52A2A847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774" y="2392776"/>
            <a:ext cx="1957069" cy="2533423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8" name="Picture 7" descr="A child on a cover of a magazin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82B2662E-7537-C79D-5C4B-9B9218DAB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8504" y="558913"/>
            <a:ext cx="1957069" cy="2533423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10" name="Picture 9" descr="A person pointing at camera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F7B543D9-1684-AAAD-C801-22909620D8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8503" y="3661942"/>
            <a:ext cx="1957069" cy="2533423"/>
          </a:xfrm>
          <a:custGeom>
            <a:avLst/>
            <a:gdLst/>
            <a:ahLst/>
            <a:cxnLst/>
            <a:rect l="l" t="t" r="r" b="b"/>
            <a:pathLst>
              <a:path w="3064284" h="3064284">
                <a:moveTo>
                  <a:pt x="166483" y="0"/>
                </a:moveTo>
                <a:lnTo>
                  <a:pt x="2897801" y="0"/>
                </a:lnTo>
                <a:cubicBezTo>
                  <a:pt x="2989747" y="0"/>
                  <a:pt x="3064284" y="74537"/>
                  <a:pt x="3064284" y="166483"/>
                </a:cubicBezTo>
                <a:lnTo>
                  <a:pt x="3064284" y="2897801"/>
                </a:lnTo>
                <a:cubicBezTo>
                  <a:pt x="3064284" y="2989747"/>
                  <a:pt x="2989747" y="3064284"/>
                  <a:pt x="2897801" y="3064284"/>
                </a:cubicBezTo>
                <a:lnTo>
                  <a:pt x="166483" y="3064284"/>
                </a:lnTo>
                <a:cubicBezTo>
                  <a:pt x="74537" y="3064284"/>
                  <a:pt x="0" y="2989747"/>
                  <a:pt x="0" y="2897801"/>
                </a:cubicBezTo>
                <a:lnTo>
                  <a:pt x="0" y="166483"/>
                </a:lnTo>
                <a:cubicBezTo>
                  <a:pt x="0" y="74537"/>
                  <a:pt x="74537" y="0"/>
                  <a:pt x="166483" y="0"/>
                </a:cubicBezTo>
                <a:close/>
              </a:path>
            </a:pathLst>
          </a:cu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0B5D63-DBD7-CD9A-1B59-69EF5D9D1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5506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F624F50-F434-B046-82EB-E378056D49B4}" type="datetime1">
              <a:rPr lang="en-US" smtClean="0"/>
              <a:pPr>
                <a:spcAft>
                  <a:spcPts val="600"/>
                </a:spcAft>
              </a:pPr>
              <a:t>7/18/2023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901196-ACC0-6495-3DBE-C45E93F2A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76816" y="6356350"/>
            <a:ext cx="345474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endParaRPr lang="en-US" sz="12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2E4756-AE70-50F3-791F-E1C8A561C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0910921D-563E-F641-A924-159F21C15761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7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4D3DC50D-CA0F-48F9-B17E-20D8669AA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76147" y="5530635"/>
            <a:ext cx="3939038" cy="3939038"/>
          </a:xfrm>
          <a:prstGeom prst="arc">
            <a:avLst>
              <a:gd name="adj1" fmla="val 16200000"/>
              <a:gd name="adj2" fmla="val 20354996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1B80E9C-CF8A-440B-B8F5-54BF121BF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9536" y="6066084"/>
            <a:ext cx="1913062" cy="791916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9A0793-1F29-3603-6BB2-79D81549F735}"/>
              </a:ext>
            </a:extLst>
          </p:cNvPr>
          <p:cNvSpPr/>
          <p:nvPr/>
        </p:nvSpPr>
        <p:spPr>
          <a:xfrm rot="20295816">
            <a:off x="3177703" y="1065754"/>
            <a:ext cx="853592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Share through ParentSquare!</a:t>
            </a:r>
          </a:p>
        </p:txBody>
      </p:sp>
    </p:spTree>
    <p:extLst>
      <p:ext uri="{BB962C8B-B14F-4D97-AF65-F5344CB8AC3E}">
        <p14:creationId xmlns:p14="http://schemas.microsoft.com/office/powerpoint/2010/main" val="4078962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55E5D-0624-500E-C381-A580C4E1A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Fresno Unified is “Humanizing” Our District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BB9B51-B607-E96A-AF9F-C94136EEB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 startAt="4"/>
            </a:pPr>
            <a:r>
              <a:rPr lang="en-US" b="1" u="sng" dirty="0"/>
              <a:t>Consistent Media Relations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Regularly pitching and providing positive stories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Providing interviews as often as we possibly can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Offering exclusives on tough subjects for balanced stories</a:t>
            </a:r>
          </a:p>
          <a:p>
            <a:endParaRPr lang="en-US" dirty="0"/>
          </a:p>
          <a:p>
            <a:r>
              <a:rPr lang="en-US" b="1" u="sng" dirty="0"/>
              <a:t>Tips &amp; Tricks: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Prioritize and provide exclusives for media outlets where your audiences watch/listen/read the most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Share their positive stories on your social media to “reward” with your followers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85F3AD-F328-EB60-334B-D4532D5FF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24F50-F434-B046-82EB-E378056D49B4}" type="datetime1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9B3180-FD9F-CD6B-F4D4-5C08B7CA5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2D530-0915-BFF7-BE68-7103652F2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0921D-563E-F641-A924-159F21C15761}" type="slidenum">
              <a:rPr lang="en-US" smtClean="0"/>
              <a:t>8</a:t>
            </a:fld>
            <a:endParaRPr lang="en-US" dirty="0"/>
          </a:p>
        </p:txBody>
      </p:sp>
      <p:pic>
        <p:nvPicPr>
          <p:cNvPr id="11" name="Picture 10" descr="A person sitting at a desk&#10;&#10;Description automatically generated with medium confidence">
            <a:hlinkClick r:id="rId2"/>
            <a:extLst>
              <a:ext uri="{FF2B5EF4-FFF2-40B4-BE49-F238E27FC236}">
                <a16:creationId xmlns:a16="http://schemas.microsoft.com/office/drawing/2014/main" id="{81A40C44-5880-114D-7B27-8E53FC256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481" y="2985620"/>
            <a:ext cx="4671699" cy="3872379"/>
          </a:xfrm>
          <a:prstGeom prst="rect">
            <a:avLst/>
          </a:prstGeom>
        </p:spPr>
      </p:pic>
      <p:pic>
        <p:nvPicPr>
          <p:cNvPr id="9" name="Picture 8" descr="A group of people standing in a room&#10;&#10;Description automatically generated with low confidence">
            <a:hlinkClick r:id="rId4"/>
            <a:extLst>
              <a:ext uri="{FF2B5EF4-FFF2-40B4-BE49-F238E27FC236}">
                <a16:creationId xmlns:a16="http://schemas.microsoft.com/office/drawing/2014/main" id="{9E376D01-33CA-DD0C-8F6F-A2B9D92E7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7802" y="1295400"/>
            <a:ext cx="4265597" cy="242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98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EB775-8FB2-D5E2-5EEB-569D3079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Fresno Unified is “Humanizing” Our District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5D38A2-1B11-208E-9B01-37A1390D5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 startAt="5"/>
            </a:pPr>
            <a:r>
              <a:rPr lang="en-US" b="1" dirty="0"/>
              <a:t>Audience Advisory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Developed 3 advisory groups: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Student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Parent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Gather feedback on communications plans, hot topics, improving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 advisory includes time with Superintendent, learning opportunities with staff, and a culminating group project</a:t>
            </a:r>
          </a:p>
          <a:p>
            <a:r>
              <a:rPr lang="en-US" b="1" u="sng" dirty="0"/>
              <a:t>Tips &amp; Tricks: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Ensure the majority of your meetings are focused on their input to you – not the other way around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 with Principals and VPs to recruit students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A9C27-774D-D01E-3861-A55D3FE69B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2868" y="6356350"/>
            <a:ext cx="1000735" cy="365125"/>
          </a:xfrm>
        </p:spPr>
        <p:txBody>
          <a:bodyPr/>
          <a:lstStyle/>
          <a:p>
            <a:fld id="{9F624F50-F434-B046-82EB-E378056D49B4}" type="datetime1">
              <a:rPr lang="en-US" smtClean="0"/>
              <a:t>7/18/2023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13446E-ACCD-F593-4001-90AE130AA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EF6604-97FC-454A-0F34-9FF1DDAF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0921D-563E-F641-A924-159F21C15761}" type="slidenum">
              <a:rPr lang="en-US" smtClean="0"/>
              <a:t>9</a:t>
            </a:fld>
            <a:endParaRPr lang="en-US" dirty="0"/>
          </a:p>
        </p:txBody>
      </p:sp>
      <p:pic>
        <p:nvPicPr>
          <p:cNvPr id="8" name="student_voice_collaborative_psa.mp4 (540p)">
            <a:hlinkClick r:id="" action="ppaction://media"/>
            <a:extLst>
              <a:ext uri="{FF2B5EF4-FFF2-40B4-BE49-F238E27FC236}">
                <a16:creationId xmlns:a16="http://schemas.microsoft.com/office/drawing/2014/main" id="{BF2B255F-76B8-EA83-C1A4-69D1F1D760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9493" y="1417086"/>
            <a:ext cx="7153470" cy="40238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68F3D1-6990-7B1A-1CE6-AFAF96025873}"/>
              </a:ext>
            </a:extLst>
          </p:cNvPr>
          <p:cNvSpPr txBox="1"/>
          <p:nvPr/>
        </p:nvSpPr>
        <p:spPr>
          <a:xfrm>
            <a:off x="7467086" y="5476424"/>
            <a:ext cx="1358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5"/>
              </a:rPr>
              <a:t>Link to video</a:t>
            </a:r>
            <a:endParaRPr lang="en-US" sz="1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4EFD97-D8F1-968F-742A-5394A4EFD22F}"/>
              </a:ext>
            </a:extLst>
          </p:cNvPr>
          <p:cNvSpPr/>
          <p:nvPr/>
        </p:nvSpPr>
        <p:spPr>
          <a:xfrm>
            <a:off x="2584219" y="5759778"/>
            <a:ext cx="853592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Use Groups in</a:t>
            </a:r>
            <a:r>
              <a:rPr lang="en-US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ParentSquare!</a:t>
            </a:r>
          </a:p>
        </p:txBody>
      </p:sp>
    </p:spTree>
    <p:extLst>
      <p:ext uri="{BB962C8B-B14F-4D97-AF65-F5344CB8AC3E}">
        <p14:creationId xmlns:p14="http://schemas.microsoft.com/office/powerpoint/2010/main" val="87794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3.3511"/>
  <p:tag name="SLIDO_PRESENTATION_ID" val="00000000-0000-0000-0000-000000000000"/>
  <p:tag name="SLIDO_EVENT_UUID" val="68a78bcf-6394-4bb1-97cc-e482131d69ee"/>
  <p:tag name="SLIDO_EVENT_SECTION_UUID" val="959a6124-d970-4e52-aae5-723fb006455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9389</TotalTime>
  <Words>1323</Words>
  <Application>Microsoft Office PowerPoint</Application>
  <PresentationFormat>Widescreen</PresentationFormat>
  <Paragraphs>192</Paragraphs>
  <Slides>21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Calibri Light</vt:lpstr>
      <vt:lpstr>Helvetica</vt:lpstr>
      <vt:lpstr>Helvetica Light</vt:lpstr>
      <vt:lpstr>Helvetica Neue</vt:lpstr>
      <vt:lpstr>Proxima Nova</vt:lpstr>
      <vt:lpstr>Proxima Nova Extrabold</vt:lpstr>
      <vt:lpstr>Times New Roman</vt:lpstr>
      <vt:lpstr>Office Theme</vt:lpstr>
      <vt:lpstr>White</vt:lpstr>
      <vt:lpstr>Humanize Your District</vt:lpstr>
      <vt:lpstr>Learning Outcomes:</vt:lpstr>
      <vt:lpstr>Fresno Unified’s Current Reality &amp; Results</vt:lpstr>
      <vt:lpstr>Why Should I “Humanize” My District?</vt:lpstr>
      <vt:lpstr>How Fresno Unified is “Humanizing” Our District</vt:lpstr>
      <vt:lpstr>How Fresno Unified is “Humanizing” Our District</vt:lpstr>
      <vt:lpstr>How Fresno Unified is “Humanizing” Our District</vt:lpstr>
      <vt:lpstr>How Fresno Unified is “Humanizing” Our District</vt:lpstr>
      <vt:lpstr>How Fresno Unified is “Humanizing” Our District</vt:lpstr>
      <vt:lpstr>Things You Can Start NOW!</vt:lpstr>
      <vt:lpstr>Brainstorming Exercise</vt:lpstr>
      <vt:lpstr>ParentSquare - Before &amp; After</vt:lpstr>
      <vt:lpstr>Questions?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Rodriguez</dc:creator>
  <cp:lastModifiedBy>Tonya Harris</cp:lastModifiedBy>
  <cp:revision>25</cp:revision>
  <dcterms:created xsi:type="dcterms:W3CDTF">2021-06-06T15:22:42Z</dcterms:created>
  <dcterms:modified xsi:type="dcterms:W3CDTF">2023-07-18T18:54:59Z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1.5.3.3511</vt:lpwstr>
  </property>
</Properties>
</file>